
<file path=[Content_Types].xml><?xml version="1.0" encoding="utf-8"?>
<Types xmlns="http://schemas.openxmlformats.org/package/2006/content-types">
  <Default Extension="png" ContentType="image/png"/>
  <Default Extension="jpeg" ContentType="image/jpeg"/>
  <Default Extension="emf" ContentType="image/x-emf"/>
  <Default Extension="webp"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6" r:id="rId2"/>
  </p:sldMasterIdLst>
  <p:notesMasterIdLst>
    <p:notesMasterId r:id="rId35"/>
  </p:notesMasterIdLst>
  <p:sldIdLst>
    <p:sldId id="256" r:id="rId3"/>
    <p:sldId id="266" r:id="rId4"/>
    <p:sldId id="291" r:id="rId5"/>
    <p:sldId id="263" r:id="rId6"/>
    <p:sldId id="301" r:id="rId7"/>
    <p:sldId id="302" r:id="rId8"/>
    <p:sldId id="303" r:id="rId9"/>
    <p:sldId id="304" r:id="rId10"/>
    <p:sldId id="324" r:id="rId11"/>
    <p:sldId id="305" r:id="rId12"/>
    <p:sldId id="326" r:id="rId13"/>
    <p:sldId id="306" r:id="rId14"/>
    <p:sldId id="307" r:id="rId15"/>
    <p:sldId id="308" r:id="rId16"/>
    <p:sldId id="309" r:id="rId17"/>
    <p:sldId id="310" r:id="rId18"/>
    <p:sldId id="311" r:id="rId19"/>
    <p:sldId id="312" r:id="rId20"/>
    <p:sldId id="325" r:id="rId21"/>
    <p:sldId id="313" r:id="rId22"/>
    <p:sldId id="314" r:id="rId23"/>
    <p:sldId id="315" r:id="rId24"/>
    <p:sldId id="316" r:id="rId25"/>
    <p:sldId id="317" r:id="rId26"/>
    <p:sldId id="318" r:id="rId27"/>
    <p:sldId id="319" r:id="rId28"/>
    <p:sldId id="320" r:id="rId29"/>
    <p:sldId id="321" r:id="rId30"/>
    <p:sldId id="322" r:id="rId31"/>
    <p:sldId id="323" r:id="rId32"/>
    <p:sldId id="262" r:id="rId33"/>
    <p:sldId id="28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B455E-C356-46EF-99EC-C2148143F4C9}" type="datetimeFigureOut">
              <a:rPr lang="en-GB" smtClean="0"/>
              <a:t>29/01/2020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567CF2-8C7A-4A94-9656-A2E87E927CB5}" type="slidenum">
              <a:rPr lang="en-GB" smtClean="0"/>
              <a:t>‹#›</a:t>
            </a:fld>
            <a:endParaRPr lang="en-GB"/>
          </a:p>
        </p:txBody>
      </p:sp>
    </p:spTree>
    <p:extLst>
      <p:ext uri="{BB962C8B-B14F-4D97-AF65-F5344CB8AC3E}">
        <p14:creationId xmlns:p14="http://schemas.microsoft.com/office/powerpoint/2010/main" val="444367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2567CF2-8C7A-4A94-9656-A2E87E927CB5}" type="slidenum">
              <a:rPr lang="en-GB" smtClean="0"/>
              <a:t>1</a:t>
            </a:fld>
            <a:endParaRPr lang="en-GB"/>
          </a:p>
        </p:txBody>
      </p:sp>
    </p:spTree>
    <p:extLst>
      <p:ext uri="{BB962C8B-B14F-4D97-AF65-F5344CB8AC3E}">
        <p14:creationId xmlns:p14="http://schemas.microsoft.com/office/powerpoint/2010/main" val="3153339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2567CF2-8C7A-4A94-9656-A2E87E927CB5}" type="slidenum">
              <a:rPr lang="en-GB" smtClean="0"/>
              <a:t>4</a:t>
            </a:fld>
            <a:endParaRPr lang="en-GB"/>
          </a:p>
        </p:txBody>
      </p:sp>
    </p:spTree>
    <p:extLst>
      <p:ext uri="{BB962C8B-B14F-4D97-AF65-F5344CB8AC3E}">
        <p14:creationId xmlns:p14="http://schemas.microsoft.com/office/powerpoint/2010/main" val="851900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2567CF2-8C7A-4A94-9656-A2E87E927CB5}" type="slidenum">
              <a:rPr lang="en-GB" smtClean="0"/>
              <a:t>9</a:t>
            </a:fld>
            <a:endParaRPr lang="en-GB"/>
          </a:p>
        </p:txBody>
      </p:sp>
    </p:spTree>
    <p:extLst>
      <p:ext uri="{BB962C8B-B14F-4D97-AF65-F5344CB8AC3E}">
        <p14:creationId xmlns:p14="http://schemas.microsoft.com/office/powerpoint/2010/main" val="863336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2567CF2-8C7A-4A94-9656-A2E87E927CB5}" type="slidenum">
              <a:rPr lang="en-GB" smtClean="0"/>
              <a:t>11</a:t>
            </a:fld>
            <a:endParaRPr lang="en-GB"/>
          </a:p>
        </p:txBody>
      </p:sp>
    </p:spTree>
    <p:extLst>
      <p:ext uri="{BB962C8B-B14F-4D97-AF65-F5344CB8AC3E}">
        <p14:creationId xmlns:p14="http://schemas.microsoft.com/office/powerpoint/2010/main" val="231520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179EBEC9-7F44-4798-BABC-29C4375FD2FD}" type="slidenum">
              <a:t>31</a:t>
            </a:fld>
            <a:endParaRPr lang="en-US"/>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819694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179EBEC9-7F44-4798-BABC-29C4375FD2FD}" type="slidenum">
              <a:t>32</a:t>
            </a:fld>
            <a:endParaRPr lang="en-US"/>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203071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273B4AD3-B03D-417F-955C-D00F9C1D8F1E}" type="datetime1">
              <a:rPr lang="en-GB" smtClean="0"/>
              <a:t>29/01/2020</a:t>
            </a:fld>
            <a:endParaRPr lang="en-GB"/>
          </a:p>
        </p:txBody>
      </p:sp>
      <p:sp>
        <p:nvSpPr>
          <p:cNvPr id="5" name="Footer Placeholder 4"/>
          <p:cNvSpPr>
            <a:spLocks noGrp="1"/>
          </p:cNvSpPr>
          <p:nvPr>
            <p:ph type="ftr" sz="quarter" idx="11"/>
          </p:nvPr>
        </p:nvSpPr>
        <p:spPr/>
        <p:txBody>
          <a:bodyPr/>
          <a:lstStyle/>
          <a:p>
            <a:r>
              <a:rPr lang="en-GB" smtClean="0"/>
              <a:t>MET256: WEATHER FORECASTING AND OBSERVATION</a:t>
            </a:r>
            <a:endParaRPr lang="en-GB"/>
          </a:p>
        </p:txBody>
      </p:sp>
      <p:sp>
        <p:nvSpPr>
          <p:cNvPr id="6" name="Slide Number Placeholder 5"/>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3509720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A3AA66D-98EA-4984-964F-F825C47A1150}" type="datetime1">
              <a:rPr lang="en-GB" smtClean="0"/>
              <a:t>29/01/2020</a:t>
            </a:fld>
            <a:endParaRPr lang="en-GB"/>
          </a:p>
        </p:txBody>
      </p:sp>
      <p:sp>
        <p:nvSpPr>
          <p:cNvPr id="5" name="Footer Placeholder 4"/>
          <p:cNvSpPr>
            <a:spLocks noGrp="1"/>
          </p:cNvSpPr>
          <p:nvPr>
            <p:ph type="ftr" sz="quarter" idx="11"/>
          </p:nvPr>
        </p:nvSpPr>
        <p:spPr/>
        <p:txBody>
          <a:bodyPr/>
          <a:lstStyle/>
          <a:p>
            <a:r>
              <a:rPr lang="en-GB" smtClean="0"/>
              <a:t>MET256: WEATHER FORECASTING AND OBSERVATION</a:t>
            </a:r>
            <a:endParaRPr lang="en-GB"/>
          </a:p>
        </p:txBody>
      </p:sp>
      <p:sp>
        <p:nvSpPr>
          <p:cNvPr id="6" name="Slide Number Placeholder 5"/>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2252090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D18686C-0A33-4FB4-9732-C2784AF174E9}" type="datetime1">
              <a:rPr lang="en-GB" smtClean="0"/>
              <a:t>29/01/2020</a:t>
            </a:fld>
            <a:endParaRPr lang="en-GB"/>
          </a:p>
        </p:txBody>
      </p:sp>
      <p:sp>
        <p:nvSpPr>
          <p:cNvPr id="5" name="Footer Placeholder 4"/>
          <p:cNvSpPr>
            <a:spLocks noGrp="1"/>
          </p:cNvSpPr>
          <p:nvPr>
            <p:ph type="ftr" sz="quarter" idx="11"/>
          </p:nvPr>
        </p:nvSpPr>
        <p:spPr/>
        <p:txBody>
          <a:bodyPr/>
          <a:lstStyle/>
          <a:p>
            <a:r>
              <a:rPr lang="en-GB" smtClean="0"/>
              <a:t>MET256: WEATHER FORECASTING AND OBSERVATION</a:t>
            </a:r>
            <a:endParaRPr lang="en-GB"/>
          </a:p>
        </p:txBody>
      </p:sp>
      <p:sp>
        <p:nvSpPr>
          <p:cNvPr id="6" name="Slide Number Placeholder 5"/>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2034321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35FF40D-38DC-4F83-8022-EB70CD63C8DD}" type="datetime1">
              <a:rPr lang="en-GB" smtClean="0"/>
              <a:t>29/01/2020</a:t>
            </a:fld>
            <a:endParaRPr lang="en-GB"/>
          </a:p>
        </p:txBody>
      </p:sp>
      <p:sp>
        <p:nvSpPr>
          <p:cNvPr id="5" name="Footer Placeholder 4"/>
          <p:cNvSpPr>
            <a:spLocks noGrp="1"/>
          </p:cNvSpPr>
          <p:nvPr>
            <p:ph type="ftr" sz="quarter" idx="11"/>
          </p:nvPr>
        </p:nvSpPr>
        <p:spPr>
          <a:xfrm>
            <a:off x="2692397" y="5037663"/>
            <a:ext cx="5214635" cy="279400"/>
          </a:xfrm>
        </p:spPr>
        <p:txBody>
          <a:bodyPr/>
          <a:lstStyle/>
          <a:p>
            <a:r>
              <a:rPr lang="en-GB" smtClean="0"/>
              <a:t>MET256: WEATHER FORECASTING AND OBSERVATION</a:t>
            </a:r>
            <a:endParaRPr lang="en-GB"/>
          </a:p>
        </p:txBody>
      </p:sp>
      <p:sp>
        <p:nvSpPr>
          <p:cNvPr id="6" name="Slide Number Placeholder 5"/>
          <p:cNvSpPr>
            <a:spLocks noGrp="1"/>
          </p:cNvSpPr>
          <p:nvPr>
            <p:ph type="sldNum" sz="quarter" idx="12"/>
          </p:nvPr>
        </p:nvSpPr>
        <p:spPr>
          <a:xfrm>
            <a:off x="8956900" y="5037663"/>
            <a:ext cx="551167" cy="279400"/>
          </a:xfrm>
        </p:spPr>
        <p:txBody>
          <a:bodyPr/>
          <a:lstStyle/>
          <a:p>
            <a:fld id="{46CBDAFF-6F72-4DEC-A76B-3A5A3345B25A}" type="slidenum">
              <a:rPr lang="en-GB" smtClean="0"/>
              <a:t>‹#›</a:t>
            </a:fld>
            <a:endParaRPr lang="en-GB"/>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7226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FFA8D3E-BB5E-4745-A60D-3A838507A567}" type="datetime1">
              <a:rPr lang="en-GB" smtClean="0"/>
              <a:t>29/01/2020</a:t>
            </a:fld>
            <a:endParaRPr lang="en-GB"/>
          </a:p>
        </p:txBody>
      </p:sp>
      <p:sp>
        <p:nvSpPr>
          <p:cNvPr id="5" name="Footer Placeholder 4"/>
          <p:cNvSpPr>
            <a:spLocks noGrp="1"/>
          </p:cNvSpPr>
          <p:nvPr>
            <p:ph type="ftr" sz="quarter" idx="11"/>
          </p:nvPr>
        </p:nvSpPr>
        <p:spPr/>
        <p:txBody>
          <a:bodyPr/>
          <a:lstStyle/>
          <a:p>
            <a:r>
              <a:rPr lang="en-GB" smtClean="0"/>
              <a:t>MET256: WEATHER FORECASTING AND OBSERVATION</a:t>
            </a:r>
            <a:endParaRPr lang="en-GB"/>
          </a:p>
        </p:txBody>
      </p:sp>
      <p:sp>
        <p:nvSpPr>
          <p:cNvPr id="6" name="Slide Number Placeholder 5"/>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2029908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ADD702-2289-436F-9202-2B6EC12407D6}" type="datetime1">
              <a:rPr lang="en-GB" smtClean="0"/>
              <a:t>29/01/2020</a:t>
            </a:fld>
            <a:endParaRPr lang="en-GB"/>
          </a:p>
        </p:txBody>
      </p:sp>
      <p:sp>
        <p:nvSpPr>
          <p:cNvPr id="5" name="Footer Placeholder 4"/>
          <p:cNvSpPr>
            <a:spLocks noGrp="1"/>
          </p:cNvSpPr>
          <p:nvPr>
            <p:ph type="ftr" sz="quarter" idx="11"/>
          </p:nvPr>
        </p:nvSpPr>
        <p:spPr/>
        <p:txBody>
          <a:bodyPr/>
          <a:lstStyle/>
          <a:p>
            <a:r>
              <a:rPr lang="en-GB" smtClean="0"/>
              <a:t>MET256: WEATHER FORECASTING AND OBSERVATION</a:t>
            </a:r>
            <a:endParaRPr lang="en-GB"/>
          </a:p>
        </p:txBody>
      </p:sp>
      <p:sp>
        <p:nvSpPr>
          <p:cNvPr id="6" name="Slide Number Placeholder 5"/>
          <p:cNvSpPr>
            <a:spLocks noGrp="1"/>
          </p:cNvSpPr>
          <p:nvPr>
            <p:ph type="sldNum" sz="quarter" idx="12"/>
          </p:nvPr>
        </p:nvSpPr>
        <p:spPr/>
        <p:txBody>
          <a:bodyPr/>
          <a:lstStyle/>
          <a:p>
            <a:fld id="{46CBDAFF-6F72-4DEC-A76B-3A5A3345B25A}" type="slidenum">
              <a:rPr lang="en-GB" smtClean="0"/>
              <a:t>‹#›</a:t>
            </a:fld>
            <a:endParaRPr lang="en-GB"/>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6250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B03FBB9-65A8-46DC-A1F4-340CA02537AE}" type="datetime1">
              <a:rPr lang="en-GB" smtClean="0"/>
              <a:t>29/01/2020</a:t>
            </a:fld>
            <a:endParaRPr lang="en-GB"/>
          </a:p>
        </p:txBody>
      </p:sp>
      <p:sp>
        <p:nvSpPr>
          <p:cNvPr id="6" name="Footer Placeholder 5"/>
          <p:cNvSpPr>
            <a:spLocks noGrp="1"/>
          </p:cNvSpPr>
          <p:nvPr>
            <p:ph type="ftr" sz="quarter" idx="11"/>
          </p:nvPr>
        </p:nvSpPr>
        <p:spPr/>
        <p:txBody>
          <a:bodyPr/>
          <a:lstStyle/>
          <a:p>
            <a:r>
              <a:rPr lang="en-GB" smtClean="0"/>
              <a:t>MET256: WEATHER FORECASTING AND OBSERVATION</a:t>
            </a:r>
            <a:endParaRPr lang="en-GB"/>
          </a:p>
        </p:txBody>
      </p:sp>
      <p:sp>
        <p:nvSpPr>
          <p:cNvPr id="7" name="Slide Number Placeholder 6"/>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2077636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6179935-3856-4E21-AFAA-C9ED38A375FE}" type="datetime1">
              <a:rPr lang="en-GB" smtClean="0"/>
              <a:t>29/01/2020</a:t>
            </a:fld>
            <a:endParaRPr lang="en-GB"/>
          </a:p>
        </p:txBody>
      </p:sp>
      <p:sp>
        <p:nvSpPr>
          <p:cNvPr id="8" name="Footer Placeholder 7"/>
          <p:cNvSpPr>
            <a:spLocks noGrp="1"/>
          </p:cNvSpPr>
          <p:nvPr>
            <p:ph type="ftr" sz="quarter" idx="11"/>
          </p:nvPr>
        </p:nvSpPr>
        <p:spPr/>
        <p:txBody>
          <a:bodyPr/>
          <a:lstStyle/>
          <a:p>
            <a:r>
              <a:rPr lang="en-GB" smtClean="0"/>
              <a:t>MET256: WEATHER FORECASTING AND OBSERVATION</a:t>
            </a:r>
            <a:endParaRPr lang="en-GB"/>
          </a:p>
        </p:txBody>
      </p:sp>
      <p:sp>
        <p:nvSpPr>
          <p:cNvPr id="9" name="Slide Number Placeholder 8"/>
          <p:cNvSpPr>
            <a:spLocks noGrp="1"/>
          </p:cNvSpPr>
          <p:nvPr>
            <p:ph type="sldNum" sz="quarter" idx="12"/>
          </p:nvPr>
        </p:nvSpPr>
        <p:spPr/>
        <p:txBody>
          <a:bodyPr/>
          <a:lstStyle/>
          <a:p>
            <a:fld id="{46CBDAFF-6F72-4DEC-A76B-3A5A3345B25A}" type="slidenum">
              <a:rPr lang="en-GB" smtClean="0"/>
              <a:t>‹#›</a:t>
            </a:fld>
            <a:endParaRPr lang="en-GB"/>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08159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5BBA4CC-2300-43BC-9D6B-541258A5024E}" type="datetime1">
              <a:rPr lang="en-GB" smtClean="0"/>
              <a:t>29/01/2020</a:t>
            </a:fld>
            <a:endParaRPr lang="en-GB"/>
          </a:p>
        </p:txBody>
      </p:sp>
      <p:sp>
        <p:nvSpPr>
          <p:cNvPr id="4" name="Footer Placeholder 3"/>
          <p:cNvSpPr>
            <a:spLocks noGrp="1"/>
          </p:cNvSpPr>
          <p:nvPr>
            <p:ph type="ftr" sz="quarter" idx="11"/>
          </p:nvPr>
        </p:nvSpPr>
        <p:spPr/>
        <p:txBody>
          <a:bodyPr/>
          <a:lstStyle/>
          <a:p>
            <a:r>
              <a:rPr lang="en-GB" smtClean="0"/>
              <a:t>MET256: WEATHER FORECASTING AND OBSERVATION</a:t>
            </a:r>
            <a:endParaRPr lang="en-GB"/>
          </a:p>
        </p:txBody>
      </p:sp>
      <p:sp>
        <p:nvSpPr>
          <p:cNvPr id="5" name="Slide Number Placeholder 4"/>
          <p:cNvSpPr>
            <a:spLocks noGrp="1"/>
          </p:cNvSpPr>
          <p:nvPr>
            <p:ph type="sldNum" sz="quarter" idx="12"/>
          </p:nvPr>
        </p:nvSpPr>
        <p:spPr/>
        <p:txBody>
          <a:bodyPr/>
          <a:lstStyle/>
          <a:p>
            <a:fld id="{46CBDAFF-6F72-4DEC-A76B-3A5A3345B25A}" type="slidenum">
              <a:rPr lang="en-GB" smtClean="0"/>
              <a:t>‹#›</a:t>
            </a:fld>
            <a:endParaRPr lang="en-GB"/>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27747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2E2CCC-2E74-47E5-98C9-3892EEDFC89B}" type="datetime1">
              <a:rPr lang="en-GB" smtClean="0"/>
              <a:t>29/01/2020</a:t>
            </a:fld>
            <a:endParaRPr lang="en-GB"/>
          </a:p>
        </p:txBody>
      </p:sp>
      <p:sp>
        <p:nvSpPr>
          <p:cNvPr id="3" name="Footer Placeholder 2"/>
          <p:cNvSpPr>
            <a:spLocks noGrp="1"/>
          </p:cNvSpPr>
          <p:nvPr>
            <p:ph type="ftr" sz="quarter" idx="11"/>
          </p:nvPr>
        </p:nvSpPr>
        <p:spPr/>
        <p:txBody>
          <a:bodyPr/>
          <a:lstStyle/>
          <a:p>
            <a:r>
              <a:rPr lang="en-GB" smtClean="0"/>
              <a:t>MET256: WEATHER FORECASTING AND OBSERVATION</a:t>
            </a:r>
            <a:endParaRPr lang="en-GB"/>
          </a:p>
        </p:txBody>
      </p:sp>
      <p:sp>
        <p:nvSpPr>
          <p:cNvPr id="4" name="Slide Number Placeholder 3"/>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19024691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FB5919-846E-4F39-8094-0C68C7BB8BBC}" type="datetime1">
              <a:rPr lang="en-GB" smtClean="0"/>
              <a:t>29/01/2020</a:t>
            </a:fld>
            <a:endParaRPr lang="en-GB"/>
          </a:p>
        </p:txBody>
      </p:sp>
      <p:sp>
        <p:nvSpPr>
          <p:cNvPr id="6" name="Footer Placeholder 5"/>
          <p:cNvSpPr>
            <a:spLocks noGrp="1"/>
          </p:cNvSpPr>
          <p:nvPr>
            <p:ph type="ftr" sz="quarter" idx="11"/>
          </p:nvPr>
        </p:nvSpPr>
        <p:spPr/>
        <p:txBody>
          <a:bodyPr/>
          <a:lstStyle/>
          <a:p>
            <a:r>
              <a:rPr lang="en-GB" smtClean="0"/>
              <a:t>MET256: WEATHER FORECASTING AND OBSERVATION</a:t>
            </a:r>
            <a:endParaRPr lang="en-GB"/>
          </a:p>
        </p:txBody>
      </p:sp>
      <p:sp>
        <p:nvSpPr>
          <p:cNvPr id="7" name="Slide Number Placeholder 6"/>
          <p:cNvSpPr>
            <a:spLocks noGrp="1"/>
          </p:cNvSpPr>
          <p:nvPr>
            <p:ph type="sldNum" sz="quarter" idx="12"/>
          </p:nvPr>
        </p:nvSpPr>
        <p:spPr/>
        <p:txBody>
          <a:bodyPr/>
          <a:lstStyle/>
          <a:p>
            <a:fld id="{46CBDAFF-6F72-4DEC-A76B-3A5A3345B25A}" type="slidenum">
              <a:rPr lang="en-GB" smtClean="0"/>
              <a:t>‹#›</a:t>
            </a:fld>
            <a:endParaRPr lang="en-GB"/>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7119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9B48AE8-C658-4BE7-9A10-2121359B1858}" type="datetime1">
              <a:rPr lang="en-GB" smtClean="0"/>
              <a:t>29/01/2020</a:t>
            </a:fld>
            <a:endParaRPr lang="en-GB"/>
          </a:p>
        </p:txBody>
      </p:sp>
      <p:sp>
        <p:nvSpPr>
          <p:cNvPr id="5" name="Footer Placeholder 4"/>
          <p:cNvSpPr>
            <a:spLocks noGrp="1"/>
          </p:cNvSpPr>
          <p:nvPr>
            <p:ph type="ftr" sz="quarter" idx="11"/>
          </p:nvPr>
        </p:nvSpPr>
        <p:spPr/>
        <p:txBody>
          <a:bodyPr/>
          <a:lstStyle/>
          <a:p>
            <a:r>
              <a:rPr lang="en-GB" smtClean="0"/>
              <a:t>MET256: WEATHER FORECASTING AND OBSERVATION</a:t>
            </a:r>
            <a:endParaRPr lang="en-GB"/>
          </a:p>
        </p:txBody>
      </p:sp>
      <p:sp>
        <p:nvSpPr>
          <p:cNvPr id="6" name="Slide Number Placeholder 5"/>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3827525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274681-11BD-4B80-BE1B-4CC8FAE13D27}" type="datetime1">
              <a:rPr lang="en-GB" smtClean="0"/>
              <a:t>29/01/2020</a:t>
            </a:fld>
            <a:endParaRPr lang="en-GB"/>
          </a:p>
        </p:txBody>
      </p:sp>
      <p:sp>
        <p:nvSpPr>
          <p:cNvPr id="6" name="Footer Placeholder 5"/>
          <p:cNvSpPr>
            <a:spLocks noGrp="1"/>
          </p:cNvSpPr>
          <p:nvPr>
            <p:ph type="ftr" sz="quarter" idx="11"/>
          </p:nvPr>
        </p:nvSpPr>
        <p:spPr/>
        <p:txBody>
          <a:bodyPr/>
          <a:lstStyle/>
          <a:p>
            <a:r>
              <a:rPr lang="en-GB" smtClean="0"/>
              <a:t>MET256: WEATHER FORECASTING AND OBSERVATION</a:t>
            </a:r>
            <a:endParaRPr lang="en-GB"/>
          </a:p>
        </p:txBody>
      </p:sp>
      <p:sp>
        <p:nvSpPr>
          <p:cNvPr id="7" name="Slide Number Placeholder 6"/>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9140753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8A1B14-6BF1-4C02-94A1-C8087BB18FC6}" type="datetime1">
              <a:rPr lang="en-GB" smtClean="0"/>
              <a:t>29/01/2020</a:t>
            </a:fld>
            <a:endParaRPr lang="en-GB"/>
          </a:p>
        </p:txBody>
      </p:sp>
      <p:sp>
        <p:nvSpPr>
          <p:cNvPr id="6" name="Footer Placeholder 5"/>
          <p:cNvSpPr>
            <a:spLocks noGrp="1"/>
          </p:cNvSpPr>
          <p:nvPr>
            <p:ph type="ftr" sz="quarter" idx="11"/>
          </p:nvPr>
        </p:nvSpPr>
        <p:spPr/>
        <p:txBody>
          <a:bodyPr/>
          <a:lstStyle/>
          <a:p>
            <a:r>
              <a:rPr lang="en-GB" smtClean="0"/>
              <a:t>MET256: WEATHER FORECASTING AND OBSERVATION</a:t>
            </a:r>
            <a:endParaRPr lang="en-GB"/>
          </a:p>
        </p:txBody>
      </p:sp>
      <p:sp>
        <p:nvSpPr>
          <p:cNvPr id="7" name="Slide Number Placeholder 6"/>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21238531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8026DA4-59A5-4745-8A4C-4B80D62A70B5}" type="datetime1">
              <a:rPr lang="en-GB" smtClean="0"/>
              <a:t>29/01/2020</a:t>
            </a:fld>
            <a:endParaRPr lang="en-GB"/>
          </a:p>
        </p:txBody>
      </p:sp>
      <p:sp>
        <p:nvSpPr>
          <p:cNvPr id="5" name="Footer Placeholder 4"/>
          <p:cNvSpPr>
            <a:spLocks noGrp="1"/>
          </p:cNvSpPr>
          <p:nvPr>
            <p:ph type="ftr" sz="quarter" idx="11"/>
          </p:nvPr>
        </p:nvSpPr>
        <p:spPr/>
        <p:txBody>
          <a:bodyPr/>
          <a:lstStyle/>
          <a:p>
            <a:r>
              <a:rPr lang="en-GB" smtClean="0"/>
              <a:t>MET256: WEATHER FORECASTING AND OBSERVATION</a:t>
            </a:r>
            <a:endParaRPr lang="en-GB"/>
          </a:p>
        </p:txBody>
      </p:sp>
      <p:sp>
        <p:nvSpPr>
          <p:cNvPr id="6" name="Slide Number Placeholder 5"/>
          <p:cNvSpPr>
            <a:spLocks noGrp="1"/>
          </p:cNvSpPr>
          <p:nvPr>
            <p:ph type="sldNum" sz="quarter" idx="12"/>
          </p:nvPr>
        </p:nvSpPr>
        <p:spPr/>
        <p:txBody>
          <a:bodyPr/>
          <a:lstStyle/>
          <a:p>
            <a:fld id="{46CBDAFF-6F72-4DEC-A76B-3A5A3345B25A}" type="slidenum">
              <a:rPr lang="en-GB" smtClean="0"/>
              <a:t>‹#›</a:t>
            </a:fld>
            <a:endParaRPr lang="en-GB"/>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75507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36D283-CB54-4C6E-8D2C-DE3CC051C113}" type="datetime1">
              <a:rPr lang="en-GB" smtClean="0"/>
              <a:t>29/01/2020</a:t>
            </a:fld>
            <a:endParaRPr lang="en-GB"/>
          </a:p>
        </p:txBody>
      </p:sp>
      <p:sp>
        <p:nvSpPr>
          <p:cNvPr id="5" name="Footer Placeholder 4"/>
          <p:cNvSpPr>
            <a:spLocks noGrp="1"/>
          </p:cNvSpPr>
          <p:nvPr>
            <p:ph type="ftr" sz="quarter" idx="11"/>
          </p:nvPr>
        </p:nvSpPr>
        <p:spPr/>
        <p:txBody>
          <a:bodyPr/>
          <a:lstStyle/>
          <a:p>
            <a:r>
              <a:rPr lang="en-GB" smtClean="0"/>
              <a:t>MET256: WEATHER FORECASTING AND OBSERVATION</a:t>
            </a:r>
            <a:endParaRPr lang="en-GB"/>
          </a:p>
        </p:txBody>
      </p:sp>
      <p:sp>
        <p:nvSpPr>
          <p:cNvPr id="6" name="Slide Number Placeholder 5"/>
          <p:cNvSpPr>
            <a:spLocks noGrp="1"/>
          </p:cNvSpPr>
          <p:nvPr>
            <p:ph type="sldNum" sz="quarter" idx="12"/>
          </p:nvPr>
        </p:nvSpPr>
        <p:spPr/>
        <p:txBody>
          <a:bodyPr/>
          <a:lstStyle/>
          <a:p>
            <a:fld id="{46CBDAFF-6F72-4DEC-A76B-3A5A3345B25A}" type="slidenum">
              <a:rPr lang="en-GB" smtClean="0"/>
              <a:t>‹#›</a:t>
            </a:fld>
            <a:endParaRPr lang="en-GB"/>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90011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D0F3AB-A73F-444E-BF40-801B7B5B6E17}" type="datetime1">
              <a:rPr lang="en-GB" smtClean="0"/>
              <a:t>29/01/2020</a:t>
            </a:fld>
            <a:endParaRPr lang="en-GB"/>
          </a:p>
        </p:txBody>
      </p:sp>
      <p:sp>
        <p:nvSpPr>
          <p:cNvPr id="5" name="Footer Placeholder 4"/>
          <p:cNvSpPr>
            <a:spLocks noGrp="1"/>
          </p:cNvSpPr>
          <p:nvPr>
            <p:ph type="ftr" sz="quarter" idx="11"/>
          </p:nvPr>
        </p:nvSpPr>
        <p:spPr/>
        <p:txBody>
          <a:bodyPr/>
          <a:lstStyle/>
          <a:p>
            <a:r>
              <a:rPr lang="en-GB" smtClean="0"/>
              <a:t>MET256: WEATHER FORECASTING AND OBSERVATION</a:t>
            </a:r>
            <a:endParaRPr lang="en-GB"/>
          </a:p>
        </p:txBody>
      </p:sp>
      <p:sp>
        <p:nvSpPr>
          <p:cNvPr id="6" name="Slide Number Placeholder 5"/>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26073461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6DE165-236F-414E-BD34-E2EBD339C00E}" type="datetime1">
              <a:rPr lang="en-GB" smtClean="0"/>
              <a:t>29/01/2020</a:t>
            </a:fld>
            <a:endParaRPr lang="en-GB"/>
          </a:p>
        </p:txBody>
      </p:sp>
      <p:sp>
        <p:nvSpPr>
          <p:cNvPr id="5" name="Footer Placeholder 4"/>
          <p:cNvSpPr>
            <a:spLocks noGrp="1"/>
          </p:cNvSpPr>
          <p:nvPr>
            <p:ph type="ftr" sz="quarter" idx="11"/>
          </p:nvPr>
        </p:nvSpPr>
        <p:spPr/>
        <p:txBody>
          <a:bodyPr/>
          <a:lstStyle/>
          <a:p>
            <a:r>
              <a:rPr lang="en-GB" smtClean="0"/>
              <a:t>MET256: WEATHER FORECASTING AND OBSERVATION</a:t>
            </a:r>
            <a:endParaRPr lang="en-GB"/>
          </a:p>
        </p:txBody>
      </p:sp>
      <p:sp>
        <p:nvSpPr>
          <p:cNvPr id="6" name="Slide Number Placeholder 5"/>
          <p:cNvSpPr>
            <a:spLocks noGrp="1"/>
          </p:cNvSpPr>
          <p:nvPr>
            <p:ph type="sldNum" sz="quarter" idx="12"/>
          </p:nvPr>
        </p:nvSpPr>
        <p:spPr/>
        <p:txBody>
          <a:bodyPr/>
          <a:lstStyle/>
          <a:p>
            <a:fld id="{46CBDAFF-6F72-4DEC-A76B-3A5A3345B25A}" type="slidenum">
              <a:rPr lang="en-GB" smtClean="0"/>
              <a:t>‹#›</a:t>
            </a:fld>
            <a:endParaRPr lang="en-GB"/>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18382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0E13095-9FF2-484E-B6D8-1DB3DBFEA43A}" type="datetime1">
              <a:rPr lang="en-GB" smtClean="0"/>
              <a:t>29/01/2020</a:t>
            </a:fld>
            <a:endParaRPr lang="en-GB"/>
          </a:p>
        </p:txBody>
      </p:sp>
      <p:sp>
        <p:nvSpPr>
          <p:cNvPr id="5" name="Footer Placeholder 4"/>
          <p:cNvSpPr>
            <a:spLocks noGrp="1"/>
          </p:cNvSpPr>
          <p:nvPr>
            <p:ph type="ftr" sz="quarter" idx="11"/>
          </p:nvPr>
        </p:nvSpPr>
        <p:spPr/>
        <p:txBody>
          <a:bodyPr/>
          <a:lstStyle/>
          <a:p>
            <a:r>
              <a:rPr lang="en-GB" smtClean="0"/>
              <a:t>MET256: WEATHER FORECASTING AND OBSERVATION</a:t>
            </a:r>
            <a:endParaRPr lang="en-GB"/>
          </a:p>
        </p:txBody>
      </p:sp>
      <p:sp>
        <p:nvSpPr>
          <p:cNvPr id="6" name="Slide Number Placeholder 5"/>
          <p:cNvSpPr>
            <a:spLocks noGrp="1"/>
          </p:cNvSpPr>
          <p:nvPr>
            <p:ph type="sldNum" sz="quarter" idx="12"/>
          </p:nvPr>
        </p:nvSpPr>
        <p:spPr/>
        <p:txBody>
          <a:bodyPr/>
          <a:lstStyle/>
          <a:p>
            <a:fld id="{46CBDAFF-6F72-4DEC-A76B-3A5A3345B25A}" type="slidenum">
              <a:rPr lang="en-GB" smtClean="0"/>
              <a:t>‹#›</a:t>
            </a:fld>
            <a:endParaRPr lang="en-GB"/>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33379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E9D378-A421-456B-9EB0-1D6F06FD61E6}" type="datetime1">
              <a:rPr lang="en-GB" smtClean="0"/>
              <a:t>29/01/2020</a:t>
            </a:fld>
            <a:endParaRPr lang="en-GB"/>
          </a:p>
        </p:txBody>
      </p:sp>
      <p:sp>
        <p:nvSpPr>
          <p:cNvPr id="5" name="Footer Placeholder 4"/>
          <p:cNvSpPr>
            <a:spLocks noGrp="1"/>
          </p:cNvSpPr>
          <p:nvPr>
            <p:ph type="ftr" sz="quarter" idx="11"/>
          </p:nvPr>
        </p:nvSpPr>
        <p:spPr/>
        <p:txBody>
          <a:bodyPr/>
          <a:lstStyle/>
          <a:p>
            <a:r>
              <a:rPr lang="en-GB" smtClean="0"/>
              <a:t>MET256: WEATHER FORECASTING AND OBSERVATION</a:t>
            </a:r>
            <a:endParaRPr lang="en-GB"/>
          </a:p>
        </p:txBody>
      </p:sp>
      <p:sp>
        <p:nvSpPr>
          <p:cNvPr id="6" name="Slide Number Placeholder 5"/>
          <p:cNvSpPr>
            <a:spLocks noGrp="1"/>
          </p:cNvSpPr>
          <p:nvPr>
            <p:ph type="sldNum" sz="quarter" idx="12"/>
          </p:nvPr>
        </p:nvSpPr>
        <p:spPr/>
        <p:txBody>
          <a:bodyPr/>
          <a:lstStyle/>
          <a:p>
            <a:fld id="{46CBDAFF-6F72-4DEC-A76B-3A5A3345B25A}" type="slidenum">
              <a:rPr lang="en-GB" smtClean="0"/>
              <a:t>‹#›</a:t>
            </a:fld>
            <a:endParaRPr lang="en-GB"/>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19625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EAC05E-29EE-425C-8DDB-80F4063248E7}" type="datetime1">
              <a:rPr lang="en-GB" smtClean="0"/>
              <a:t>29/01/2020</a:t>
            </a:fld>
            <a:endParaRPr lang="en-GB"/>
          </a:p>
        </p:txBody>
      </p:sp>
      <p:sp>
        <p:nvSpPr>
          <p:cNvPr id="5" name="Footer Placeholder 4"/>
          <p:cNvSpPr>
            <a:spLocks noGrp="1"/>
          </p:cNvSpPr>
          <p:nvPr>
            <p:ph type="ftr" sz="quarter" idx="11"/>
          </p:nvPr>
        </p:nvSpPr>
        <p:spPr/>
        <p:txBody>
          <a:bodyPr/>
          <a:lstStyle/>
          <a:p>
            <a:r>
              <a:rPr lang="en-GB" smtClean="0"/>
              <a:t>MET256: WEATHER FORECASTING AND OBSERVATION</a:t>
            </a:r>
            <a:endParaRPr lang="en-GB"/>
          </a:p>
        </p:txBody>
      </p:sp>
      <p:sp>
        <p:nvSpPr>
          <p:cNvPr id="6" name="Slide Number Placeholder 5"/>
          <p:cNvSpPr>
            <a:spLocks noGrp="1"/>
          </p:cNvSpPr>
          <p:nvPr>
            <p:ph type="sldNum" sz="quarter" idx="12"/>
          </p:nvPr>
        </p:nvSpPr>
        <p:spPr/>
        <p:txBody>
          <a:bodyPr/>
          <a:lstStyle/>
          <a:p>
            <a:fld id="{46CBDAFF-6F72-4DEC-A76B-3A5A3345B25A}" type="slidenum">
              <a:rPr lang="en-GB" smtClean="0"/>
              <a:t>‹#›</a:t>
            </a:fld>
            <a:endParaRPr lang="en-GB"/>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7376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89041-B4AC-406C-B535-901901F3E232}" type="datetime1">
              <a:rPr lang="en-GB" smtClean="0"/>
              <a:t>29/01/2020</a:t>
            </a:fld>
            <a:endParaRPr lang="en-GB"/>
          </a:p>
        </p:txBody>
      </p:sp>
      <p:sp>
        <p:nvSpPr>
          <p:cNvPr id="5" name="Footer Placeholder 4"/>
          <p:cNvSpPr>
            <a:spLocks noGrp="1"/>
          </p:cNvSpPr>
          <p:nvPr>
            <p:ph type="ftr" sz="quarter" idx="11"/>
          </p:nvPr>
        </p:nvSpPr>
        <p:spPr/>
        <p:txBody>
          <a:bodyPr/>
          <a:lstStyle/>
          <a:p>
            <a:r>
              <a:rPr lang="en-GB" smtClean="0"/>
              <a:t>MET256: WEATHER FORECASTING AND OBSERVATION</a:t>
            </a:r>
            <a:endParaRPr lang="en-GB"/>
          </a:p>
        </p:txBody>
      </p:sp>
      <p:sp>
        <p:nvSpPr>
          <p:cNvPr id="6" name="Slide Number Placeholder 5"/>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2966056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A1ED0B7-22B2-4713-821E-92B3D4F3685C}" type="datetime1">
              <a:rPr lang="en-GB" smtClean="0"/>
              <a:t>29/01/2020</a:t>
            </a:fld>
            <a:endParaRPr lang="en-GB"/>
          </a:p>
        </p:txBody>
      </p:sp>
      <p:sp>
        <p:nvSpPr>
          <p:cNvPr id="6" name="Footer Placeholder 5"/>
          <p:cNvSpPr>
            <a:spLocks noGrp="1"/>
          </p:cNvSpPr>
          <p:nvPr>
            <p:ph type="ftr" sz="quarter" idx="11"/>
          </p:nvPr>
        </p:nvSpPr>
        <p:spPr/>
        <p:txBody>
          <a:bodyPr/>
          <a:lstStyle/>
          <a:p>
            <a:r>
              <a:rPr lang="en-GB" smtClean="0"/>
              <a:t>MET256: WEATHER FORECASTING AND OBSERVATION</a:t>
            </a:r>
            <a:endParaRPr lang="en-GB"/>
          </a:p>
        </p:txBody>
      </p:sp>
      <p:sp>
        <p:nvSpPr>
          <p:cNvPr id="7" name="Slide Number Placeholder 6"/>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752164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91E01FA2-E860-438B-BFD9-C40E563C33E1}" type="datetime1">
              <a:rPr lang="en-GB" smtClean="0"/>
              <a:t>29/01/2020</a:t>
            </a:fld>
            <a:endParaRPr lang="en-GB"/>
          </a:p>
        </p:txBody>
      </p:sp>
      <p:sp>
        <p:nvSpPr>
          <p:cNvPr id="8" name="Footer Placeholder 7"/>
          <p:cNvSpPr>
            <a:spLocks noGrp="1"/>
          </p:cNvSpPr>
          <p:nvPr>
            <p:ph type="ftr" sz="quarter" idx="11"/>
          </p:nvPr>
        </p:nvSpPr>
        <p:spPr/>
        <p:txBody>
          <a:bodyPr/>
          <a:lstStyle/>
          <a:p>
            <a:r>
              <a:rPr lang="en-GB" smtClean="0"/>
              <a:t>MET256: WEATHER FORECASTING AND OBSERVATION</a:t>
            </a:r>
            <a:endParaRPr lang="en-GB"/>
          </a:p>
        </p:txBody>
      </p:sp>
      <p:sp>
        <p:nvSpPr>
          <p:cNvPr id="9" name="Slide Number Placeholder 8"/>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2401627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FFC4065A-126D-4EC8-9A11-76DD6FD9B6AE}" type="datetime1">
              <a:rPr lang="en-GB" smtClean="0"/>
              <a:t>29/01/2020</a:t>
            </a:fld>
            <a:endParaRPr lang="en-GB"/>
          </a:p>
        </p:txBody>
      </p:sp>
      <p:sp>
        <p:nvSpPr>
          <p:cNvPr id="4" name="Footer Placeholder 3"/>
          <p:cNvSpPr>
            <a:spLocks noGrp="1"/>
          </p:cNvSpPr>
          <p:nvPr>
            <p:ph type="ftr" sz="quarter" idx="11"/>
          </p:nvPr>
        </p:nvSpPr>
        <p:spPr/>
        <p:txBody>
          <a:bodyPr/>
          <a:lstStyle/>
          <a:p>
            <a:r>
              <a:rPr lang="en-GB" smtClean="0"/>
              <a:t>MET256: WEATHER FORECASTING AND OBSERVATION</a:t>
            </a:r>
            <a:endParaRPr lang="en-GB"/>
          </a:p>
        </p:txBody>
      </p:sp>
      <p:sp>
        <p:nvSpPr>
          <p:cNvPr id="5" name="Slide Number Placeholder 4"/>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2350157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F9C8CC-D2C2-45B7-8140-0CD42DDCE904}" type="datetime1">
              <a:rPr lang="en-GB" smtClean="0"/>
              <a:t>29/01/2020</a:t>
            </a:fld>
            <a:endParaRPr lang="en-GB"/>
          </a:p>
        </p:txBody>
      </p:sp>
      <p:sp>
        <p:nvSpPr>
          <p:cNvPr id="3" name="Footer Placeholder 2"/>
          <p:cNvSpPr>
            <a:spLocks noGrp="1"/>
          </p:cNvSpPr>
          <p:nvPr>
            <p:ph type="ftr" sz="quarter" idx="11"/>
          </p:nvPr>
        </p:nvSpPr>
        <p:spPr/>
        <p:txBody>
          <a:bodyPr/>
          <a:lstStyle/>
          <a:p>
            <a:r>
              <a:rPr lang="en-GB" smtClean="0"/>
              <a:t>MET256: WEATHER FORECASTING AND OBSERVATION</a:t>
            </a:r>
            <a:endParaRPr lang="en-GB"/>
          </a:p>
        </p:txBody>
      </p:sp>
      <p:sp>
        <p:nvSpPr>
          <p:cNvPr id="4" name="Slide Number Placeholder 3"/>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4055794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795CB2-0719-4BEC-964B-AEFAF8B095FE}" type="datetime1">
              <a:rPr lang="en-GB" smtClean="0"/>
              <a:t>29/01/2020</a:t>
            </a:fld>
            <a:endParaRPr lang="en-GB"/>
          </a:p>
        </p:txBody>
      </p:sp>
      <p:sp>
        <p:nvSpPr>
          <p:cNvPr id="6" name="Footer Placeholder 5"/>
          <p:cNvSpPr>
            <a:spLocks noGrp="1"/>
          </p:cNvSpPr>
          <p:nvPr>
            <p:ph type="ftr" sz="quarter" idx="11"/>
          </p:nvPr>
        </p:nvSpPr>
        <p:spPr/>
        <p:txBody>
          <a:bodyPr/>
          <a:lstStyle/>
          <a:p>
            <a:r>
              <a:rPr lang="en-GB" smtClean="0"/>
              <a:t>MET256: WEATHER FORECASTING AND OBSERVATION</a:t>
            </a:r>
            <a:endParaRPr lang="en-GB"/>
          </a:p>
        </p:txBody>
      </p:sp>
      <p:sp>
        <p:nvSpPr>
          <p:cNvPr id="7" name="Slide Number Placeholder 6"/>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2539298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4CDF5B-3AC7-4FC2-A1A2-5B62D1FE8E43}" type="datetime1">
              <a:rPr lang="en-GB" smtClean="0"/>
              <a:t>29/01/2020</a:t>
            </a:fld>
            <a:endParaRPr lang="en-GB"/>
          </a:p>
        </p:txBody>
      </p:sp>
      <p:sp>
        <p:nvSpPr>
          <p:cNvPr id="6" name="Footer Placeholder 5"/>
          <p:cNvSpPr>
            <a:spLocks noGrp="1"/>
          </p:cNvSpPr>
          <p:nvPr>
            <p:ph type="ftr" sz="quarter" idx="11"/>
          </p:nvPr>
        </p:nvSpPr>
        <p:spPr/>
        <p:txBody>
          <a:bodyPr/>
          <a:lstStyle/>
          <a:p>
            <a:r>
              <a:rPr lang="en-GB" smtClean="0"/>
              <a:t>MET256: WEATHER FORECASTING AND OBSERVATION</a:t>
            </a:r>
            <a:endParaRPr lang="en-GB"/>
          </a:p>
        </p:txBody>
      </p:sp>
      <p:sp>
        <p:nvSpPr>
          <p:cNvPr id="7" name="Slide Number Placeholder 6"/>
          <p:cNvSpPr>
            <a:spLocks noGrp="1"/>
          </p:cNvSpPr>
          <p:nvPr>
            <p:ph type="sldNum" sz="quarter" idx="12"/>
          </p:nvPr>
        </p:nvSpPr>
        <p:spPr/>
        <p:txBody>
          <a:bodyPr/>
          <a:lstStyle/>
          <a:p>
            <a:fld id="{46CBDAFF-6F72-4DEC-A76B-3A5A3345B25A}" type="slidenum">
              <a:rPr lang="en-GB" smtClean="0"/>
              <a:t>‹#›</a:t>
            </a:fld>
            <a:endParaRPr lang="en-GB"/>
          </a:p>
        </p:txBody>
      </p:sp>
    </p:spTree>
    <p:extLst>
      <p:ext uri="{BB962C8B-B14F-4D97-AF65-F5344CB8AC3E}">
        <p14:creationId xmlns:p14="http://schemas.microsoft.com/office/powerpoint/2010/main" val="4144082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083EE0-A785-4A57-A5D2-08A1970DF78C}" type="datetime1">
              <a:rPr lang="en-GB" smtClean="0"/>
              <a:t>29/01/2020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t>MET256: WEATHER FORECASTING AND OBSERVATION</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BDAFF-6F72-4DEC-A76B-3A5A3345B25A}" type="slidenum">
              <a:rPr lang="en-GB" smtClean="0"/>
              <a:t>‹#›</a:t>
            </a:fld>
            <a:endParaRPr lang="en-GB"/>
          </a:p>
        </p:txBody>
      </p:sp>
    </p:spTree>
    <p:extLst>
      <p:ext uri="{BB962C8B-B14F-4D97-AF65-F5344CB8AC3E}">
        <p14:creationId xmlns:p14="http://schemas.microsoft.com/office/powerpoint/2010/main" val="2595030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4B9B1D8-4763-4987-934C-A084656ED4ED}" type="datetime1">
              <a:rPr lang="en-GB" smtClean="0"/>
              <a:t>29/01/2020</a:t>
            </a:fld>
            <a:endParaRPr lang="en-GB"/>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GB" smtClean="0"/>
              <a:t>MET256: WEATHER FORECASTING AND OBSERVATION</a:t>
            </a:r>
            <a:endParaRPr lang="en-GB"/>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6CBDAFF-6F72-4DEC-A76B-3A5A3345B25A}" type="slidenum">
              <a:rPr lang="en-GB" smtClean="0"/>
              <a:t>‹#›</a:t>
            </a:fld>
            <a:endParaRPr lang="en-GB"/>
          </a:p>
        </p:txBody>
      </p:sp>
    </p:spTree>
    <p:extLst>
      <p:ext uri="{BB962C8B-B14F-4D97-AF65-F5344CB8AC3E}">
        <p14:creationId xmlns:p14="http://schemas.microsoft.com/office/powerpoint/2010/main" val="243237292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E-mailjeff.jay8845@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webp"/><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webp"/><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15"/>
          <p:cNvSpPr>
            <a:spLocks noGrp="1"/>
          </p:cNvSpPr>
          <p:nvPr>
            <p:ph type="subTitle" idx="1"/>
          </p:nvPr>
        </p:nvSpPr>
        <p:spPr>
          <a:xfrm>
            <a:off x="1476704" y="3314759"/>
            <a:ext cx="9144000" cy="1572552"/>
          </a:xfrm>
        </p:spPr>
        <p:txBody>
          <a:bodyPr>
            <a:normAutofit/>
          </a:bodyPr>
          <a:lstStyle/>
          <a:p>
            <a:pPr lvl="0"/>
            <a:r>
              <a:rPr lang="en-US" sz="3600" dirty="0" smtClean="0"/>
              <a:t>Jeffrey N. A. Aryee  (PhD)</a:t>
            </a:r>
            <a:endParaRPr lang="en-US" dirty="0" smtClean="0"/>
          </a:p>
          <a:p>
            <a:pPr lvl="0"/>
            <a:r>
              <a:rPr lang="en-US" i="1" dirty="0" smtClean="0"/>
              <a:t>Meteorology &amp; Climate Science Programme</a:t>
            </a:r>
          </a:p>
          <a:p>
            <a:pPr lvl="0"/>
            <a:r>
              <a:rPr lang="en-US" i="1" dirty="0" smtClean="0"/>
              <a:t>Department of Physics, KNUST, Ghana</a:t>
            </a:r>
            <a:endParaRPr lang="en-US" i="1" dirty="0"/>
          </a:p>
        </p:txBody>
      </p:sp>
      <p:sp>
        <p:nvSpPr>
          <p:cNvPr id="18" name="Title 1"/>
          <p:cNvSpPr txBox="1">
            <a:spLocks/>
          </p:cNvSpPr>
          <p:nvPr/>
        </p:nvSpPr>
        <p:spPr>
          <a:xfrm>
            <a:off x="493690" y="206059"/>
            <a:ext cx="11204620" cy="2332189"/>
          </a:xfrm>
          <a:prstGeom prst="rect">
            <a:avLst/>
          </a:prstGeom>
          <a:solidFill>
            <a:schemeClr val="accent3">
              <a:lumMod val="60000"/>
              <a:lumOff val="4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smtClean="0">
                <a:solidFill>
                  <a:srgbClr val="FF0000"/>
                </a:solidFill>
                <a:latin typeface="Arial Black" panose="020B0A04020102020204" pitchFamily="34" charset="0"/>
              </a:rPr>
              <a:t>MET 256: WEATHER FORECASTING AND OBSERVATIONS</a:t>
            </a:r>
            <a:endParaRPr lang="en-US" sz="5400" b="1" dirty="0">
              <a:solidFill>
                <a:srgbClr val="FF0000"/>
              </a:solidFill>
              <a:latin typeface="Arial Black" panose="020B0A04020102020204" pitchFamily="3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097" y="5812413"/>
            <a:ext cx="1179607" cy="656823"/>
          </a:xfrm>
          <a:prstGeom prst="rect">
            <a:avLst/>
          </a:prstGeom>
        </p:spPr>
      </p:pic>
      <p:sp>
        <p:nvSpPr>
          <p:cNvPr id="22" name="Subtitle 15"/>
          <p:cNvSpPr txBox="1">
            <a:spLocks/>
          </p:cNvSpPr>
          <p:nvPr/>
        </p:nvSpPr>
        <p:spPr>
          <a:xfrm>
            <a:off x="387249" y="5499275"/>
            <a:ext cx="11512830" cy="96996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r>
              <a:rPr lang="en-US" i="1" dirty="0"/>
              <a:t>e</a:t>
            </a:r>
            <a:r>
              <a:rPr lang="en-US" i="1" dirty="0" smtClean="0"/>
              <a:t>-mail:</a:t>
            </a:r>
            <a:r>
              <a:rPr lang="en-US" dirty="0" smtClean="0"/>
              <a:t>	     </a:t>
            </a:r>
            <a:r>
              <a:rPr lang="en-US" dirty="0" smtClean="0">
                <a:hlinkClick r:id="rId4"/>
              </a:rPr>
              <a:t>jeff.jay8845@gmail.com</a:t>
            </a:r>
            <a:endParaRPr lang="en-US" b="1" dirty="0" smtClean="0"/>
          </a:p>
          <a:p>
            <a:pPr algn="l"/>
            <a:r>
              <a:rPr lang="en-US" b="1" dirty="0" smtClean="0"/>
              <a:t>	     </a:t>
            </a:r>
            <a:r>
              <a:rPr lang="en-US" sz="1900" b="1" dirty="0" smtClean="0"/>
              <a:t>https</a:t>
            </a:r>
            <a:r>
              <a:rPr lang="en-US" sz="1900" b="1" dirty="0"/>
              <a:t>://</a:t>
            </a:r>
            <a:r>
              <a:rPr lang="en-US" sz="1900" b="1" dirty="0" smtClean="0"/>
              <a:t>github.com/jeffjay88/MET256_WEATHER_FORECASTING_AND_OBSERVATIONS_LECTURE_SERIES</a:t>
            </a:r>
            <a:endParaRPr lang="en-US" sz="1900" dirty="0"/>
          </a:p>
        </p:txBody>
      </p:sp>
      <p:sp>
        <p:nvSpPr>
          <p:cNvPr id="2" name="Footer Placeholder 1"/>
          <p:cNvSpPr>
            <a:spLocks noGrp="1"/>
          </p:cNvSpPr>
          <p:nvPr>
            <p:ph type="ftr" sz="quarter" idx="11"/>
          </p:nvPr>
        </p:nvSpPr>
        <p:spPr/>
        <p:txBody>
          <a:bodyPr/>
          <a:lstStyle/>
          <a:p>
            <a:r>
              <a:rPr lang="en-GB" smtClean="0"/>
              <a:t>MET256: WEATHER FORECASTING AND OBSERVATION</a:t>
            </a:r>
            <a:endParaRPr lang="en-GB"/>
          </a:p>
        </p:txBody>
      </p:sp>
      <p:sp>
        <p:nvSpPr>
          <p:cNvPr id="3" name="Slide Number Placeholder 2"/>
          <p:cNvSpPr>
            <a:spLocks noGrp="1"/>
          </p:cNvSpPr>
          <p:nvPr>
            <p:ph type="sldNum" sz="quarter" idx="12"/>
          </p:nvPr>
        </p:nvSpPr>
        <p:spPr/>
        <p:txBody>
          <a:bodyPr/>
          <a:lstStyle/>
          <a:p>
            <a:fld id="{46CBDAFF-6F72-4DEC-A76B-3A5A3345B25A}" type="slidenum">
              <a:rPr lang="en-GB" smtClean="0"/>
              <a:t>1</a:t>
            </a:fld>
            <a:endParaRPr lang="en-GB"/>
          </a:p>
        </p:txBody>
      </p:sp>
    </p:spTree>
    <p:extLst>
      <p:ext uri="{BB962C8B-B14F-4D97-AF65-F5344CB8AC3E}">
        <p14:creationId xmlns:p14="http://schemas.microsoft.com/office/powerpoint/2010/main" val="99323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3440" y="742455"/>
            <a:ext cx="11763375" cy="3939540"/>
          </a:xfrm>
          <a:prstGeom prst="rect">
            <a:avLst/>
          </a:prstGeom>
        </p:spPr>
        <p:txBody>
          <a:bodyPr wrap="square">
            <a:spAutoFit/>
          </a:bodyPr>
          <a:lstStyle/>
          <a:p>
            <a:r>
              <a:rPr lang="en-US" sz="2500" dirty="0" smtClean="0">
                <a:effectLst/>
                <a:latin typeface="Times New Roman" panose="02020603050405020304" pitchFamily="18" charset="0"/>
                <a:ea typeface="Times New Roman" panose="02020603050405020304" pitchFamily="18" charset="0"/>
                <a:cs typeface="Times New Roman" panose="02020603050405020304" pitchFamily="18" charset="0"/>
              </a:rPr>
              <a:t>The following elements are observed at stations making surface observations </a:t>
            </a:r>
          </a:p>
          <a:p>
            <a:endParaRPr lang="en-US" sz="25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500" dirty="0" smtClean="0">
                <a:effectLst/>
                <a:latin typeface="Times New Roman" panose="02020603050405020304" pitchFamily="18" charset="0"/>
                <a:ea typeface="Times New Roman" panose="02020603050405020304" pitchFamily="18" charset="0"/>
                <a:cs typeface="Times New Roman" panose="02020603050405020304" pitchFamily="18" charset="0"/>
              </a:rPr>
              <a:t>Present weather                                                                  Past weather</a:t>
            </a:r>
            <a:endParaRPr lang="en-US" sz="25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500" dirty="0" smtClean="0">
                <a:effectLst/>
                <a:latin typeface="Times New Roman" panose="02020603050405020304" pitchFamily="18" charset="0"/>
                <a:ea typeface="Times New Roman" panose="02020603050405020304" pitchFamily="18" charset="0"/>
                <a:cs typeface="Times New Roman" panose="02020603050405020304" pitchFamily="18" charset="0"/>
              </a:rPr>
              <a:t>Wind direction and speed                                                  Cloud amount </a:t>
            </a:r>
            <a:endParaRPr lang="en-US" sz="25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500" dirty="0" smtClean="0">
                <a:effectLst/>
                <a:latin typeface="Times New Roman" panose="02020603050405020304" pitchFamily="18" charset="0"/>
                <a:ea typeface="Times New Roman" panose="02020603050405020304" pitchFamily="18" charset="0"/>
                <a:cs typeface="Times New Roman" panose="02020603050405020304" pitchFamily="18" charset="0"/>
              </a:rPr>
              <a:t>Cloud type                                                                         Cloud-base height</a:t>
            </a:r>
            <a:endParaRPr lang="en-US" sz="25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500" dirty="0" smtClean="0">
                <a:effectLst/>
                <a:latin typeface="Times New Roman" panose="02020603050405020304" pitchFamily="18" charset="0"/>
                <a:ea typeface="Times New Roman" panose="02020603050405020304" pitchFamily="18" charset="0"/>
                <a:cs typeface="Times New Roman" panose="02020603050405020304" pitchFamily="18" charset="0"/>
              </a:rPr>
              <a:t>Visibility                                                                            Temperature</a:t>
            </a:r>
            <a:endParaRPr lang="en-US" sz="25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500" dirty="0" smtClean="0">
                <a:effectLst/>
                <a:latin typeface="Times New Roman" panose="02020603050405020304" pitchFamily="18" charset="0"/>
                <a:ea typeface="Times New Roman" panose="02020603050405020304" pitchFamily="18" charset="0"/>
                <a:cs typeface="Times New Roman" panose="02020603050405020304" pitchFamily="18" charset="0"/>
              </a:rPr>
              <a:t>Relative humidity                                                               Atmospheric pressure</a:t>
            </a:r>
            <a:endParaRPr lang="en-US" sz="25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500" dirty="0" smtClean="0">
                <a:effectLst/>
                <a:latin typeface="Times New Roman" panose="02020603050405020304" pitchFamily="18" charset="0"/>
                <a:ea typeface="Times New Roman" panose="02020603050405020304" pitchFamily="18" charset="0"/>
                <a:cs typeface="Times New Roman" panose="02020603050405020304" pitchFamily="18" charset="0"/>
              </a:rPr>
              <a:t>Precipitation                                                                       Snow cover</a:t>
            </a:r>
            <a:endParaRPr lang="en-US" sz="25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500" dirty="0" smtClean="0">
                <a:effectLst/>
                <a:latin typeface="Times New Roman" panose="02020603050405020304" pitchFamily="18" charset="0"/>
                <a:ea typeface="Times New Roman" panose="02020603050405020304" pitchFamily="18" charset="0"/>
                <a:cs typeface="Times New Roman" panose="02020603050405020304" pitchFamily="18" charset="0"/>
              </a:rPr>
              <a:t>Sunshine and/or solar radiation                                          Soil temperature</a:t>
            </a:r>
            <a:endParaRPr lang="en-US" sz="25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500" dirty="0" smtClean="0">
                <a:effectLst/>
                <a:latin typeface="Times New Roman" panose="02020603050405020304" pitchFamily="18" charset="0"/>
                <a:ea typeface="Times New Roman" panose="02020603050405020304" pitchFamily="18" charset="0"/>
                <a:cs typeface="Times New Roman" panose="02020603050405020304" pitchFamily="18" charset="0"/>
              </a:rPr>
              <a:t>Evaporation</a:t>
            </a:r>
          </a:p>
        </p:txBody>
      </p:sp>
      <p:sp>
        <p:nvSpPr>
          <p:cNvPr id="3" name="Slide Number Placeholder 2"/>
          <p:cNvSpPr>
            <a:spLocks noGrp="1"/>
          </p:cNvSpPr>
          <p:nvPr>
            <p:ph type="sldNum" sz="quarter" idx="12"/>
          </p:nvPr>
        </p:nvSpPr>
        <p:spPr/>
        <p:txBody>
          <a:bodyPr/>
          <a:lstStyle/>
          <a:p>
            <a:fld id="{D5E8931E-3325-4133-8C01-1A2B53BD362A}" type="slidenum">
              <a:rPr lang="en-US" smtClean="0"/>
              <a:t>10</a:t>
            </a:fld>
            <a:endParaRPr lang="en-US"/>
          </a:p>
        </p:txBody>
      </p:sp>
      <p:sp>
        <p:nvSpPr>
          <p:cNvPr id="5" name="Rectangle 4"/>
          <p:cNvSpPr/>
          <p:nvPr/>
        </p:nvSpPr>
        <p:spPr>
          <a:xfrm>
            <a:off x="213440" y="-66164"/>
            <a:ext cx="5371983" cy="808619"/>
          </a:xfrm>
          <a:prstGeom prst="rect">
            <a:avLst/>
          </a:prstGeom>
        </p:spPr>
        <p:txBody>
          <a:bodyPr wrap="none">
            <a:spAutoFit/>
          </a:bodyPr>
          <a:lstStyle/>
          <a:p>
            <a:pPr>
              <a:lnSpc>
                <a:spcPct val="115000"/>
              </a:lnSpc>
              <a:spcAft>
                <a:spcPts val="1000"/>
              </a:spcAft>
            </a:pPr>
            <a:r>
              <a:rPr lang="en-US" sz="4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Surface Observations</a:t>
            </a:r>
          </a:p>
        </p:txBody>
      </p:sp>
      <p:sp>
        <p:nvSpPr>
          <p:cNvPr id="4" name="Rectangle 3"/>
          <p:cNvSpPr/>
          <p:nvPr/>
        </p:nvSpPr>
        <p:spPr>
          <a:xfrm>
            <a:off x="213439" y="4840462"/>
            <a:ext cx="11763375" cy="1569660"/>
          </a:xfrm>
          <a:prstGeom prst="rect">
            <a:avLst/>
          </a:prstGeom>
          <a:solidFill>
            <a:schemeClr val="accent2">
              <a:lumMod val="60000"/>
              <a:lumOff val="40000"/>
            </a:schemeClr>
          </a:solidFill>
          <a:ln>
            <a:solidFill>
              <a:schemeClr val="tx1"/>
            </a:solidFill>
          </a:ln>
        </p:spPr>
        <p:txBody>
          <a:bodyPr wrap="square">
            <a:spAutoFit/>
          </a:bodyPr>
          <a:lstStyle/>
          <a:p>
            <a:pPr algn="just"/>
            <a:r>
              <a:rPr lang="en-US" sz="2400" dirty="0">
                <a:latin typeface="Times New Roman" panose="02020603050405020304" pitchFamily="18" charset="0"/>
                <a:ea typeface="Times New Roman" panose="02020603050405020304" pitchFamily="18" charset="0"/>
                <a:cs typeface="Times New Roman" panose="02020603050405020304" pitchFamily="18" charset="0"/>
              </a:rPr>
              <a:t>Instruments exist which can measure all of these elements, except cloud type. However, with current technology, instruments for present and past weather, cloud amount and height, and snow cover are not able to make observations of the whole range of phenomena, whereas human observers are able to do so.</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r>
              <a:rPr lang="en-GB" smtClean="0"/>
              <a:t>MET256: WEATHER FORECASTING AND OBSERVATION</a:t>
            </a:r>
            <a:endParaRPr lang="en-GB"/>
          </a:p>
        </p:txBody>
      </p:sp>
    </p:spTree>
    <p:extLst>
      <p:ext uri="{BB962C8B-B14F-4D97-AF65-F5344CB8AC3E}">
        <p14:creationId xmlns:p14="http://schemas.microsoft.com/office/powerpoint/2010/main" val="1746035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7408" y="321973"/>
            <a:ext cx="9337183" cy="4056845"/>
          </a:xfrm>
          <a:prstGeom prst="rect">
            <a:avLst/>
          </a:prstGeom>
        </p:spPr>
      </p:pic>
      <p:sp>
        <p:nvSpPr>
          <p:cNvPr id="2" name="Footer Placeholder 1"/>
          <p:cNvSpPr>
            <a:spLocks noGrp="1"/>
          </p:cNvSpPr>
          <p:nvPr>
            <p:ph type="ftr" sz="quarter" idx="11"/>
          </p:nvPr>
        </p:nvSpPr>
        <p:spPr/>
        <p:txBody>
          <a:bodyPr/>
          <a:lstStyle/>
          <a:p>
            <a:r>
              <a:rPr lang="en-GB" smtClean="0"/>
              <a:t>MET256: WEATHER FORECASTING AND OBSERVATION</a:t>
            </a:r>
            <a:endParaRPr lang="en-GB"/>
          </a:p>
        </p:txBody>
      </p:sp>
      <p:sp>
        <p:nvSpPr>
          <p:cNvPr id="3" name="Slide Number Placeholder 2"/>
          <p:cNvSpPr>
            <a:spLocks noGrp="1"/>
          </p:cNvSpPr>
          <p:nvPr>
            <p:ph type="sldNum" sz="quarter" idx="12"/>
          </p:nvPr>
        </p:nvSpPr>
        <p:spPr/>
        <p:txBody>
          <a:bodyPr/>
          <a:lstStyle/>
          <a:p>
            <a:fld id="{46CBDAFF-6F72-4DEC-A76B-3A5A3345B25A}" type="slidenum">
              <a:rPr lang="en-GB" smtClean="0"/>
              <a:t>11</a:t>
            </a:fld>
            <a:endParaRPr lang="en-GB"/>
          </a:p>
        </p:txBody>
      </p:sp>
      <p:sp>
        <p:nvSpPr>
          <p:cNvPr id="5" name="Subtitle 2"/>
          <p:cNvSpPr txBox="1">
            <a:spLocks/>
          </p:cNvSpPr>
          <p:nvPr/>
        </p:nvSpPr>
        <p:spPr>
          <a:xfrm>
            <a:off x="570962" y="4185634"/>
            <a:ext cx="11050074" cy="1687132"/>
          </a:xfrm>
          <a:prstGeom prst="rect">
            <a:avLst/>
          </a:prstGeom>
          <a:solidFill>
            <a:schemeClr val="accent6">
              <a:lumMod val="60000"/>
              <a:lumOff val="40000"/>
            </a:schemeClr>
          </a:solidFill>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GB" sz="4400" b="1" dirty="0">
                <a:solidFill>
                  <a:srgbClr val="FF0000"/>
                </a:solidFill>
              </a:rPr>
              <a:t>Class </a:t>
            </a:r>
            <a:r>
              <a:rPr lang="en-GB" sz="4400" b="1" dirty="0" smtClean="0">
                <a:solidFill>
                  <a:srgbClr val="FF0000"/>
                </a:solidFill>
              </a:rPr>
              <a:t>Discussion</a:t>
            </a:r>
          </a:p>
          <a:p>
            <a:pPr marL="514350" indent="-514350" algn="just">
              <a:buFont typeface="+mj-lt"/>
              <a:buAutoNum type="romanLcPeriod"/>
            </a:pPr>
            <a:r>
              <a:rPr lang="en-US" b="1" i="1" dirty="0" smtClean="0">
                <a:ea typeface="Times New Roman" panose="02020603050405020304" pitchFamily="18" charset="0"/>
                <a:cs typeface="Times New Roman" panose="02020603050405020304" pitchFamily="18" charset="0"/>
              </a:rPr>
              <a:t>Why the need for Automatic Weather Stations?</a:t>
            </a:r>
          </a:p>
          <a:p>
            <a:pPr marL="514350" indent="-514350" algn="just">
              <a:buFont typeface="+mj-lt"/>
              <a:buAutoNum type="romanLcPeriod"/>
            </a:pPr>
            <a:r>
              <a:rPr lang="en-US" b="1" i="1" dirty="0" smtClean="0">
                <a:ea typeface="Times New Roman" panose="02020603050405020304" pitchFamily="18" charset="0"/>
                <a:cs typeface="Times New Roman" panose="02020603050405020304" pitchFamily="18" charset="0"/>
              </a:rPr>
              <a:t>In the advent of AWS, are observers still needed in meteorological observations?</a:t>
            </a:r>
            <a:endParaRPr lang="en-US" b="1" i="1" dirty="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7200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25792" y="1312311"/>
            <a:ext cx="6672157" cy="4401205"/>
          </a:xfrm>
          <a:prstGeom prst="rect">
            <a:avLst/>
          </a:prstGeom>
          <a:solidFill>
            <a:schemeClr val="accent2">
              <a:lumMod val="60000"/>
              <a:lumOff val="40000"/>
            </a:schemeClr>
          </a:solidFill>
          <a:ln>
            <a:solidFill>
              <a:schemeClr val="tx1"/>
            </a:solidFill>
          </a:ln>
        </p:spPr>
        <p:txBody>
          <a:bodyPr wrap="square">
            <a:spAutoFit/>
          </a:bodyPr>
          <a:lstStyle/>
          <a:p>
            <a:pPr algn="just"/>
            <a:r>
              <a:rPr lang="en-US" sz="2800" dirty="0" smtClean="0">
                <a:effectLst/>
                <a:latin typeface="Times New Roman" panose="02020603050405020304" pitchFamily="18" charset="0"/>
                <a:ea typeface="Times New Roman" panose="02020603050405020304" pitchFamily="18" charset="0"/>
                <a:cs typeface="Times New Roman" panose="02020603050405020304" pitchFamily="18" charset="0"/>
              </a:rPr>
              <a:t>As the capabilities of automatic systems increase, the ratio of purely automatic weather stations to observer-staffed weather stations (with or without automatic instrumentation) increases steadily. The guidance regarding siting and exposure, changes of instrumentation, and inspection and maintenance apply equally to automatic weather stations and staffed weather stations.</a:t>
            </a:r>
            <a:r>
              <a:rPr lang="en-US" sz="2800" dirty="0" smtClean="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3" name="Slide Number Placeholder 2"/>
          <p:cNvSpPr>
            <a:spLocks noGrp="1"/>
          </p:cNvSpPr>
          <p:nvPr>
            <p:ph type="sldNum" sz="quarter" idx="12"/>
          </p:nvPr>
        </p:nvSpPr>
        <p:spPr/>
        <p:txBody>
          <a:bodyPr/>
          <a:lstStyle/>
          <a:p>
            <a:fld id="{D5E8931E-3325-4133-8C01-1A2B53BD362A}" type="slidenum">
              <a:rPr lang="en-US" smtClean="0"/>
              <a:t>12</a:t>
            </a:fld>
            <a:endParaRPr lang="en-US"/>
          </a:p>
        </p:txBody>
      </p:sp>
      <p:sp>
        <p:nvSpPr>
          <p:cNvPr id="5" name="Rectangle 4"/>
          <p:cNvSpPr/>
          <p:nvPr/>
        </p:nvSpPr>
        <p:spPr>
          <a:xfrm>
            <a:off x="124362" y="268690"/>
            <a:ext cx="6995569" cy="808619"/>
          </a:xfrm>
          <a:prstGeom prst="rect">
            <a:avLst/>
          </a:prstGeom>
        </p:spPr>
        <p:txBody>
          <a:bodyPr wrap="none">
            <a:spAutoFit/>
          </a:bodyPr>
          <a:lstStyle/>
          <a:p>
            <a:pPr>
              <a:lnSpc>
                <a:spcPct val="115000"/>
              </a:lnSpc>
              <a:spcAft>
                <a:spcPts val="1000"/>
              </a:spcAft>
            </a:pPr>
            <a:r>
              <a:rPr lang="en-US" sz="4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Automatic Weather Stations</a:t>
            </a:r>
          </a:p>
        </p:txBody>
      </p:sp>
      <p:sp>
        <p:nvSpPr>
          <p:cNvPr id="4" name="Footer Placeholder 3"/>
          <p:cNvSpPr>
            <a:spLocks noGrp="1"/>
          </p:cNvSpPr>
          <p:nvPr>
            <p:ph type="ftr" sz="quarter" idx="11"/>
          </p:nvPr>
        </p:nvSpPr>
        <p:spPr/>
        <p:txBody>
          <a:bodyPr/>
          <a:lstStyle/>
          <a:p>
            <a:r>
              <a:rPr lang="en-GB" smtClean="0"/>
              <a:t>MET256: WEATHER FORECASTING AND OBSERVATION</a:t>
            </a:r>
            <a:endParaRPr lang="en-GB"/>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674" y="1312311"/>
            <a:ext cx="4565608" cy="4930507"/>
          </a:xfrm>
          <a:prstGeom prst="rect">
            <a:avLst/>
          </a:prstGeom>
        </p:spPr>
      </p:pic>
    </p:spTree>
    <p:extLst>
      <p:ext uri="{BB962C8B-B14F-4D97-AF65-F5344CB8AC3E}">
        <p14:creationId xmlns:p14="http://schemas.microsoft.com/office/powerpoint/2010/main" val="24301097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5835" y="4529828"/>
            <a:ext cx="11649636" cy="2062872"/>
          </a:xfrm>
          <a:prstGeom prst="rect">
            <a:avLst/>
          </a:prstGeom>
        </p:spPr>
        <p:txBody>
          <a:bodyPr wrap="square">
            <a:spAutoFit/>
          </a:bodyPr>
          <a:lstStyle/>
          <a:p>
            <a:pPr algn="just">
              <a:lnSpc>
                <a:spcPct val="150000"/>
              </a:lnSpc>
            </a:pPr>
            <a:r>
              <a:rPr lang="en-US" sz="2200" dirty="0" smtClea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200" dirty="0" smtClean="0">
                <a:effectLst/>
                <a:latin typeface="Times New Roman" panose="02020603050405020304" pitchFamily="18" charset="0"/>
                <a:ea typeface="Times New Roman" panose="02020603050405020304" pitchFamily="18" charset="0"/>
                <a:cs typeface="Times New Roman" panose="02020603050405020304" pitchFamily="18" charset="0"/>
              </a:rPr>
              <a:t>c) To code and dispatch observations (in the absence of automatic coding and communication systems);</a:t>
            </a:r>
          </a:p>
          <a:p>
            <a:pPr algn="just">
              <a:lnSpc>
                <a:spcPct val="150000"/>
              </a:lnSpc>
            </a:pPr>
            <a:endParaRPr lang="en-US" sz="22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2200" dirty="0" smtClean="0">
                <a:effectLst/>
                <a:latin typeface="Times New Roman" panose="02020603050405020304" pitchFamily="18" charset="0"/>
                <a:ea typeface="Times New Roman" panose="02020603050405020304" pitchFamily="18" charset="0"/>
                <a:cs typeface="Times New Roman" panose="02020603050405020304" pitchFamily="18" charset="0"/>
              </a:rPr>
              <a:t>(d) To maintain </a:t>
            </a:r>
            <a:r>
              <a:rPr lang="en-US" sz="2200" i="1" dirty="0" smtClean="0">
                <a:effectLst/>
                <a:latin typeface="Times New Roman" panose="02020603050405020304" pitchFamily="18" charset="0"/>
                <a:ea typeface="Times New Roman" panose="02020603050405020304" pitchFamily="18" charset="0"/>
                <a:cs typeface="Times New Roman" panose="02020603050405020304" pitchFamily="18" charset="0"/>
              </a:rPr>
              <a:t>in situ</a:t>
            </a:r>
            <a:r>
              <a:rPr lang="en-US" sz="2200" dirty="0" smtClean="0">
                <a:effectLst/>
                <a:latin typeface="Times New Roman" panose="02020603050405020304" pitchFamily="18" charset="0"/>
                <a:ea typeface="Times New Roman" panose="02020603050405020304" pitchFamily="18" charset="0"/>
                <a:cs typeface="Times New Roman" panose="02020603050405020304" pitchFamily="18" charset="0"/>
              </a:rPr>
              <a:t> recording devices, including the changing of charts when provided;</a:t>
            </a:r>
            <a:endParaRPr lang="en-US" sz="2200" dirty="0" smtClean="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D5E8931E-3325-4133-8C01-1A2B53BD362A}" type="slidenum">
              <a:rPr lang="en-US" smtClean="0"/>
              <a:t>13</a:t>
            </a:fld>
            <a:endParaRPr lang="en-US"/>
          </a:p>
        </p:txBody>
      </p:sp>
      <p:sp>
        <p:nvSpPr>
          <p:cNvPr id="4" name="Rectangle 3"/>
          <p:cNvSpPr/>
          <p:nvPr/>
        </p:nvSpPr>
        <p:spPr>
          <a:xfrm>
            <a:off x="136104" y="-147413"/>
            <a:ext cx="10037070" cy="738664"/>
          </a:xfrm>
          <a:prstGeom prst="rect">
            <a:avLst/>
          </a:prstGeom>
        </p:spPr>
        <p:txBody>
          <a:bodyPr wrap="square">
            <a:spAutoFit/>
          </a:bodyPr>
          <a:lstStyle/>
          <a:p>
            <a:pPr>
              <a:lnSpc>
                <a:spcPct val="150000"/>
              </a:lnSpc>
            </a:pPr>
            <a:r>
              <a:rPr 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Meteorological observers are required for </a:t>
            </a:r>
            <a:r>
              <a:rPr lang="en-US" sz="2800" b="1"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numerous reasons</a:t>
            </a:r>
            <a:endParaRPr 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4038600" y="6490820"/>
            <a:ext cx="4114800" cy="365125"/>
          </a:xfrm>
        </p:spPr>
        <p:txBody>
          <a:bodyPr/>
          <a:lstStyle/>
          <a:p>
            <a:r>
              <a:rPr lang="en-GB" smtClean="0"/>
              <a:t>MET256: WEATHER FORECASTING AND OBSERVATION</a:t>
            </a:r>
            <a:endParaRPr lang="en-GB"/>
          </a:p>
        </p:txBody>
      </p:sp>
      <p:sp>
        <p:nvSpPr>
          <p:cNvPr id="6" name="Rectangle 5"/>
          <p:cNvSpPr/>
          <p:nvPr/>
        </p:nvSpPr>
        <p:spPr>
          <a:xfrm>
            <a:off x="176445" y="479016"/>
            <a:ext cx="5673025" cy="3647152"/>
          </a:xfrm>
          <a:prstGeom prst="rect">
            <a:avLst/>
          </a:prstGeom>
        </p:spPr>
        <p:txBody>
          <a:bodyPr wrap="square">
            <a:spAutoFit/>
          </a:bodyPr>
          <a:lstStyle/>
          <a:p>
            <a:pPr algn="just">
              <a:lnSpc>
                <a:spcPct val="150000"/>
              </a:lnSpc>
            </a:pPr>
            <a:r>
              <a:rPr lang="en-US" sz="2200" dirty="0">
                <a:latin typeface="Times New Roman" panose="02020603050405020304" pitchFamily="18" charset="0"/>
                <a:ea typeface="Times New Roman" panose="02020603050405020304" pitchFamily="18" charset="0"/>
                <a:cs typeface="Times New Roman" panose="02020603050405020304" pitchFamily="18" charset="0"/>
              </a:rPr>
              <a:t> (a) To make synoptic and/or climatological observations to the required uncertainty and representativeness with the aid of appropriate instruments;</a:t>
            </a:r>
          </a:p>
          <a:p>
            <a:pPr algn="just">
              <a:lnSpc>
                <a:spcPct val="150000"/>
              </a:lnSpc>
            </a:pP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2200" dirty="0">
                <a:latin typeface="Times New Roman" panose="02020603050405020304" pitchFamily="18" charset="0"/>
                <a:ea typeface="Times New Roman" panose="02020603050405020304" pitchFamily="18" charset="0"/>
                <a:cs typeface="Times New Roman" panose="02020603050405020304" pitchFamily="18" charset="0"/>
              </a:rPr>
              <a:t>(b) To maintain instruments, metadata documentation and observing sites in good order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617843"/>
            <a:ext cx="5862918" cy="3831605"/>
          </a:xfrm>
          <a:prstGeom prst="rect">
            <a:avLst/>
          </a:prstGeom>
        </p:spPr>
      </p:pic>
    </p:spTree>
    <p:extLst>
      <p:ext uri="{BB962C8B-B14F-4D97-AF65-F5344CB8AC3E}">
        <p14:creationId xmlns:p14="http://schemas.microsoft.com/office/powerpoint/2010/main" val="363589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998" y="1063416"/>
            <a:ext cx="11734800" cy="5262979"/>
          </a:xfrm>
          <a:prstGeom prst="rect">
            <a:avLst/>
          </a:prstGeom>
        </p:spPr>
        <p:txBody>
          <a:bodyPr wrap="square">
            <a:spAutoFit/>
          </a:bodyPr>
          <a:lstStyle/>
          <a:p>
            <a:pPr>
              <a:lnSpc>
                <a:spcPct val="150000"/>
              </a:lnSpc>
            </a:pPr>
            <a:r>
              <a:rPr lang="en-US" sz="2800" dirty="0" smtClean="0">
                <a:effectLst/>
                <a:latin typeface="Times New Roman" panose="02020603050405020304" pitchFamily="18" charset="0"/>
                <a:ea typeface="Times New Roman" panose="02020603050405020304" pitchFamily="18" charset="0"/>
                <a:cs typeface="Times New Roman" panose="02020603050405020304" pitchFamily="18" charset="0"/>
              </a:rPr>
              <a:t>(e) To make or collate weekly and/or monthly records of climatological data where automatic systems are unavailable or inadequate;</a:t>
            </a:r>
          </a:p>
          <a:p>
            <a:pPr>
              <a:lnSpc>
                <a:spcPct val="150000"/>
              </a:lnSpc>
            </a:pPr>
            <a:endParaRPr lang="en-US" sz="28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US" sz="2800" dirty="0" smtClean="0">
                <a:effectLst/>
                <a:latin typeface="Times New Roman" panose="02020603050405020304" pitchFamily="18" charset="0"/>
                <a:ea typeface="Times New Roman" panose="02020603050405020304" pitchFamily="18" charset="0"/>
                <a:cs typeface="Times New Roman" panose="02020603050405020304" pitchFamily="18" charset="0"/>
              </a:rPr>
              <a:t>(f) To provide supplementary or back-up observations when automatic equipment does not make observations of all required elements, or when it is out of service;</a:t>
            </a:r>
          </a:p>
          <a:p>
            <a:pPr>
              <a:lnSpc>
                <a:spcPct val="150000"/>
              </a:lnSpc>
            </a:pPr>
            <a:endParaRPr lang="en-US" sz="28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US" sz="2800" dirty="0" smtClean="0">
                <a:effectLst/>
                <a:latin typeface="Times New Roman" panose="02020603050405020304" pitchFamily="18" charset="0"/>
                <a:ea typeface="Times New Roman" panose="02020603050405020304" pitchFamily="18" charset="0"/>
                <a:cs typeface="Times New Roman" panose="02020603050405020304" pitchFamily="18" charset="0"/>
              </a:rPr>
              <a:t>(g) To respond to public and professional enquiries. </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D5E8931E-3325-4133-8C01-1A2B53BD362A}" type="slidenum">
              <a:rPr lang="en-US" smtClean="0"/>
              <a:t>14</a:t>
            </a:fld>
            <a:endParaRPr lang="en-US"/>
          </a:p>
        </p:txBody>
      </p:sp>
      <p:sp>
        <p:nvSpPr>
          <p:cNvPr id="4" name="Rectangle 3"/>
          <p:cNvSpPr/>
          <p:nvPr/>
        </p:nvSpPr>
        <p:spPr>
          <a:xfrm>
            <a:off x="162998" y="140086"/>
            <a:ext cx="10037070" cy="738664"/>
          </a:xfrm>
          <a:prstGeom prst="rect">
            <a:avLst/>
          </a:prstGeom>
        </p:spPr>
        <p:txBody>
          <a:bodyPr wrap="square">
            <a:spAutoFit/>
          </a:bodyPr>
          <a:lstStyle/>
          <a:p>
            <a:pPr>
              <a:lnSpc>
                <a:spcPct val="150000"/>
              </a:lnSpc>
            </a:pPr>
            <a:r>
              <a:rPr 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Meteorological observers are required for </a:t>
            </a:r>
            <a:r>
              <a:rPr lang="en-US" sz="2800" b="1"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numerous reasons</a:t>
            </a:r>
            <a:endParaRPr 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GB" smtClean="0"/>
              <a:t>MET256: WEATHER FORECASTING AND OBSERVATION</a:t>
            </a:r>
            <a:endParaRPr lang="en-GB"/>
          </a:p>
        </p:txBody>
      </p:sp>
    </p:spTree>
    <p:extLst>
      <p:ext uri="{BB962C8B-B14F-4D97-AF65-F5344CB8AC3E}">
        <p14:creationId xmlns:p14="http://schemas.microsoft.com/office/powerpoint/2010/main" val="204298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974" y="4402482"/>
            <a:ext cx="11830051" cy="1953868"/>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sz="2800" i="0" u="none" strike="noStrike" baseline="0" dirty="0" smtClean="0">
                <a:solidFill>
                  <a:srgbClr val="1A171B"/>
                </a:solidFill>
                <a:latin typeface="Times New Roman" panose="02020603050405020304" pitchFamily="18" charset="0"/>
                <a:cs typeface="Times New Roman" panose="02020603050405020304" pitchFamily="18" charset="0"/>
              </a:rPr>
              <a:t>Some </a:t>
            </a:r>
            <a:r>
              <a:rPr lang="en-US" sz="2800" i="0" u="none" strike="noStrike" baseline="0" dirty="0" smtClean="0">
                <a:solidFill>
                  <a:srgbClr val="1A171B"/>
                </a:solidFill>
                <a:latin typeface="Times New Roman" panose="02020603050405020304" pitchFamily="18" charset="0"/>
                <a:cs typeface="Times New Roman" panose="02020603050405020304" pitchFamily="18" charset="0"/>
              </a:rPr>
              <a:t>means of adjusting the pressure of the pen</a:t>
            </a:r>
            <a:r>
              <a:rPr lang="en-US" sz="2800" i="0" u="none" strike="noStrike" dirty="0" smtClean="0">
                <a:solidFill>
                  <a:srgbClr val="1A171B"/>
                </a:solidFill>
                <a:latin typeface="Times New Roman" panose="02020603050405020304" pitchFamily="18" charset="0"/>
                <a:cs typeface="Times New Roman" panose="02020603050405020304" pitchFamily="18" charset="0"/>
              </a:rPr>
              <a:t> </a:t>
            </a:r>
            <a:r>
              <a:rPr lang="en-US" sz="2800" i="0" u="none" strike="noStrike" baseline="0" dirty="0" smtClean="0">
                <a:solidFill>
                  <a:srgbClr val="1A171B"/>
                </a:solidFill>
                <a:latin typeface="Times New Roman" panose="02020603050405020304" pitchFamily="18" charset="0"/>
                <a:cs typeface="Times New Roman" panose="02020603050405020304" pitchFamily="18" charset="0"/>
              </a:rPr>
              <a:t>on the paper should be provided, but this pressure</a:t>
            </a:r>
            <a:r>
              <a:rPr lang="en-US" sz="2800" i="0" u="none" strike="noStrike" dirty="0" smtClean="0">
                <a:solidFill>
                  <a:srgbClr val="1A171B"/>
                </a:solidFill>
                <a:latin typeface="Times New Roman" panose="02020603050405020304" pitchFamily="18" charset="0"/>
                <a:cs typeface="Times New Roman" panose="02020603050405020304" pitchFamily="18" charset="0"/>
              </a:rPr>
              <a:t> </a:t>
            </a:r>
            <a:r>
              <a:rPr lang="en-US" sz="2800" i="0" u="none" strike="noStrike" baseline="0" dirty="0" smtClean="0">
                <a:solidFill>
                  <a:srgbClr val="1A171B"/>
                </a:solidFill>
                <a:latin typeface="Times New Roman" panose="02020603050405020304" pitchFamily="18" charset="0"/>
                <a:cs typeface="Times New Roman" panose="02020603050405020304" pitchFamily="18" charset="0"/>
              </a:rPr>
              <a:t>should be reduced to a minimum consistent</a:t>
            </a:r>
            <a:r>
              <a:rPr lang="en-US" sz="2800" i="0" u="none" strike="noStrike" dirty="0" smtClean="0">
                <a:solidFill>
                  <a:srgbClr val="1A171B"/>
                </a:solidFill>
                <a:latin typeface="Times New Roman" panose="02020603050405020304" pitchFamily="18" charset="0"/>
                <a:cs typeface="Times New Roman" panose="02020603050405020304" pitchFamily="18" charset="0"/>
              </a:rPr>
              <a:t> </a:t>
            </a:r>
            <a:r>
              <a:rPr lang="en-US" sz="2800" i="0" u="none" strike="noStrike" baseline="0" dirty="0" smtClean="0">
                <a:solidFill>
                  <a:srgbClr val="1A171B"/>
                </a:solidFill>
                <a:latin typeface="Times New Roman" panose="02020603050405020304" pitchFamily="18" charset="0"/>
                <a:cs typeface="Times New Roman" panose="02020603050405020304" pitchFamily="18" charset="0"/>
              </a:rPr>
              <a:t>with a continuous legible trace. </a:t>
            </a:r>
          </a:p>
        </p:txBody>
      </p:sp>
      <p:sp>
        <p:nvSpPr>
          <p:cNvPr id="3" name="Slide Number Placeholder 2"/>
          <p:cNvSpPr>
            <a:spLocks noGrp="1"/>
          </p:cNvSpPr>
          <p:nvPr>
            <p:ph type="sldNum" sz="quarter" idx="12"/>
          </p:nvPr>
        </p:nvSpPr>
        <p:spPr/>
        <p:txBody>
          <a:bodyPr/>
          <a:lstStyle/>
          <a:p>
            <a:fld id="{D5E8931E-3325-4133-8C01-1A2B53BD362A}" type="slidenum">
              <a:rPr lang="en-US" smtClean="0"/>
              <a:t>15</a:t>
            </a:fld>
            <a:endParaRPr lang="en-US"/>
          </a:p>
        </p:txBody>
      </p:sp>
      <p:sp>
        <p:nvSpPr>
          <p:cNvPr id="5" name="Rectangle 4"/>
          <p:cNvSpPr/>
          <p:nvPr/>
        </p:nvSpPr>
        <p:spPr>
          <a:xfrm>
            <a:off x="330388" y="226974"/>
            <a:ext cx="9727663" cy="707886"/>
          </a:xfrm>
          <a:prstGeom prst="rect">
            <a:avLst/>
          </a:prstGeom>
        </p:spPr>
        <p:txBody>
          <a:bodyPr wrap="none">
            <a:spAutoFit/>
          </a:bodyPr>
          <a:lstStyle/>
          <a:p>
            <a:r>
              <a:rPr lang="en-US" sz="4000" b="1" dirty="0">
                <a:solidFill>
                  <a:srgbClr val="FF0000"/>
                </a:solidFill>
                <a:latin typeface="Times New Roman" panose="02020603050405020304" pitchFamily="18" charset="0"/>
                <a:cs typeface="Times New Roman" panose="02020603050405020304" pitchFamily="18" charset="0"/>
              </a:rPr>
              <a:t>Recording instruments used in meteorology</a:t>
            </a:r>
          </a:p>
        </p:txBody>
      </p:sp>
      <p:sp>
        <p:nvSpPr>
          <p:cNvPr id="4" name="Footer Placeholder 3"/>
          <p:cNvSpPr>
            <a:spLocks noGrp="1"/>
          </p:cNvSpPr>
          <p:nvPr>
            <p:ph type="ftr" sz="quarter" idx="11"/>
          </p:nvPr>
        </p:nvSpPr>
        <p:spPr/>
        <p:txBody>
          <a:bodyPr/>
          <a:lstStyle/>
          <a:p>
            <a:r>
              <a:rPr lang="en-GB" smtClean="0"/>
              <a:t>MET256: WEATHER FORECASTING AND OBSERVATION</a:t>
            </a:r>
            <a:endParaRPr lang="en-GB"/>
          </a:p>
        </p:txBody>
      </p:sp>
      <p:sp>
        <p:nvSpPr>
          <p:cNvPr id="6" name="Rectangle 5"/>
          <p:cNvSpPr/>
          <p:nvPr/>
        </p:nvSpPr>
        <p:spPr>
          <a:xfrm>
            <a:off x="330388" y="1175035"/>
            <a:ext cx="6161554" cy="2862322"/>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sz="2400" dirty="0">
                <a:solidFill>
                  <a:srgbClr val="1A171B"/>
                </a:solidFill>
                <a:latin typeface="Times New Roman" panose="02020603050405020304" pitchFamily="18" charset="0"/>
                <a:cs typeface="Times New Roman" panose="02020603050405020304" pitchFamily="18" charset="0"/>
              </a:rPr>
              <a:t>motion of the sensing element is magnified by levers that move a pen on a chart on a clock-driven drum. Such recorders should be as free as possible from friction, not only in the bearings, but also between the pen and paper.</a:t>
            </a:r>
          </a:p>
        </p:txBody>
      </p:sp>
      <p:pic>
        <p:nvPicPr>
          <p:cNvPr id="7" name="Picture 6"/>
          <p:cNvPicPr>
            <a:picLocks noChangeAspect="1"/>
          </p:cNvPicPr>
          <p:nvPr/>
        </p:nvPicPr>
        <p:blipFill>
          <a:blip r:embed="rId2"/>
          <a:stretch>
            <a:fillRect/>
          </a:stretch>
        </p:blipFill>
        <p:spPr>
          <a:xfrm>
            <a:off x="7140387" y="1037373"/>
            <a:ext cx="4477089" cy="3123679"/>
          </a:xfrm>
          <a:prstGeom prst="rect">
            <a:avLst/>
          </a:prstGeom>
        </p:spPr>
      </p:pic>
    </p:spTree>
    <p:extLst>
      <p:ext uri="{BB962C8B-B14F-4D97-AF65-F5344CB8AC3E}">
        <p14:creationId xmlns:p14="http://schemas.microsoft.com/office/powerpoint/2010/main" val="248350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337" y="1374227"/>
            <a:ext cx="11830051" cy="4832092"/>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sz="2800" i="0" u="none" strike="noStrike" baseline="0" dirty="0" smtClean="0">
                <a:solidFill>
                  <a:srgbClr val="1A171B"/>
                </a:solidFill>
                <a:latin typeface="Times New Roman" panose="02020603050405020304" pitchFamily="18" charset="0"/>
                <a:cs typeface="Times New Roman" panose="02020603050405020304" pitchFamily="18" charset="0"/>
              </a:rPr>
              <a:t>Means should</a:t>
            </a:r>
            <a:r>
              <a:rPr lang="en-US" sz="2800" i="0" u="none" strike="noStrike" dirty="0" smtClean="0">
                <a:solidFill>
                  <a:srgbClr val="1A171B"/>
                </a:solidFill>
                <a:latin typeface="Times New Roman" panose="02020603050405020304" pitchFamily="18" charset="0"/>
                <a:cs typeface="Times New Roman" panose="02020603050405020304" pitchFamily="18" charset="0"/>
              </a:rPr>
              <a:t> </a:t>
            </a:r>
            <a:r>
              <a:rPr lang="en-US" sz="2800" i="0" u="none" strike="noStrike" baseline="0" dirty="0" smtClean="0">
                <a:solidFill>
                  <a:srgbClr val="1A171B"/>
                </a:solidFill>
                <a:latin typeface="Times New Roman" panose="02020603050405020304" pitchFamily="18" charset="0"/>
                <a:cs typeface="Times New Roman" panose="02020603050405020304" pitchFamily="18" charset="0"/>
              </a:rPr>
              <a:t>also be provided in clock-driven recorders for</a:t>
            </a:r>
            <a:r>
              <a:rPr lang="en-US" sz="2800" i="0" u="none" strike="noStrike" dirty="0" smtClean="0">
                <a:solidFill>
                  <a:srgbClr val="1A171B"/>
                </a:solidFill>
                <a:latin typeface="Times New Roman" panose="02020603050405020304" pitchFamily="18" charset="0"/>
                <a:cs typeface="Times New Roman" panose="02020603050405020304" pitchFamily="18" charset="0"/>
              </a:rPr>
              <a:t> </a:t>
            </a:r>
            <a:r>
              <a:rPr lang="en-US" sz="2800" i="0" u="none" strike="noStrike" baseline="0" dirty="0" smtClean="0">
                <a:solidFill>
                  <a:srgbClr val="1A171B"/>
                </a:solidFill>
                <a:latin typeface="Times New Roman" panose="02020603050405020304" pitchFamily="18" charset="0"/>
                <a:cs typeface="Times New Roman" panose="02020603050405020304" pitchFamily="18" charset="0"/>
              </a:rPr>
              <a:t>making time marks</a:t>
            </a:r>
            <a:r>
              <a:rPr lang="en-US" sz="2800" dirty="0">
                <a:solidFill>
                  <a:srgbClr val="1A171B"/>
                </a:solidFill>
                <a:latin typeface="Times New Roman" panose="02020603050405020304" pitchFamily="18" charset="0"/>
                <a:cs typeface="Times New Roman" panose="02020603050405020304" pitchFamily="18" charset="0"/>
              </a:rPr>
              <a:t>.</a:t>
            </a:r>
            <a:r>
              <a:rPr lang="en-US" sz="2800" i="0" u="none" strike="noStrike" baseline="0" dirty="0" smtClean="0">
                <a:solidFill>
                  <a:srgbClr val="1A171B"/>
                </a:solidFill>
                <a:latin typeface="Times New Roman" panose="02020603050405020304" pitchFamily="18" charset="0"/>
                <a:cs typeface="Times New Roman" panose="02020603050405020304" pitchFamily="18" charset="0"/>
              </a:rPr>
              <a:t> In the design of recording</a:t>
            </a:r>
            <a:r>
              <a:rPr lang="en-US" sz="2800" i="0" u="none" strike="noStrike" dirty="0" smtClean="0">
                <a:solidFill>
                  <a:srgbClr val="1A171B"/>
                </a:solidFill>
                <a:latin typeface="Times New Roman" panose="02020603050405020304" pitchFamily="18" charset="0"/>
                <a:cs typeface="Times New Roman" panose="02020603050405020304" pitchFamily="18" charset="0"/>
              </a:rPr>
              <a:t> </a:t>
            </a:r>
            <a:r>
              <a:rPr lang="en-US" sz="2800" i="0" u="none" strike="noStrike" baseline="0" dirty="0" smtClean="0">
                <a:solidFill>
                  <a:srgbClr val="1A171B"/>
                </a:solidFill>
                <a:latin typeface="Times New Roman" panose="02020603050405020304" pitchFamily="18" charset="0"/>
                <a:cs typeface="Times New Roman" panose="02020603050405020304" pitchFamily="18" charset="0"/>
              </a:rPr>
              <a:t>instruments that will be used in cold climates,</a:t>
            </a:r>
            <a:r>
              <a:rPr lang="en-US" sz="2800" i="0" u="none" strike="noStrike" dirty="0" smtClean="0">
                <a:solidFill>
                  <a:srgbClr val="1A171B"/>
                </a:solidFill>
                <a:latin typeface="Times New Roman" panose="02020603050405020304" pitchFamily="18" charset="0"/>
                <a:cs typeface="Times New Roman" panose="02020603050405020304" pitchFamily="18" charset="0"/>
              </a:rPr>
              <a:t> </a:t>
            </a:r>
            <a:r>
              <a:rPr lang="en-US" sz="2800" i="0" u="none" strike="noStrike" baseline="0" dirty="0" smtClean="0">
                <a:solidFill>
                  <a:srgbClr val="1A171B"/>
                </a:solidFill>
                <a:latin typeface="Times New Roman" panose="02020603050405020304" pitchFamily="18" charset="0"/>
                <a:cs typeface="Times New Roman" panose="02020603050405020304" pitchFamily="18" charset="0"/>
              </a:rPr>
              <a:t>particular care must be taken to ensure that their</a:t>
            </a:r>
            <a:r>
              <a:rPr lang="en-US" sz="2800" i="0" u="none" strike="noStrike" dirty="0" smtClean="0">
                <a:solidFill>
                  <a:srgbClr val="1A171B"/>
                </a:solidFill>
                <a:latin typeface="Times New Roman" panose="02020603050405020304" pitchFamily="18" charset="0"/>
                <a:cs typeface="Times New Roman" panose="02020603050405020304" pitchFamily="18" charset="0"/>
              </a:rPr>
              <a:t> </a:t>
            </a:r>
            <a:r>
              <a:rPr lang="en-US" sz="2800" i="0" u="none" strike="noStrike" baseline="0" dirty="0" smtClean="0">
                <a:solidFill>
                  <a:srgbClr val="1A171B"/>
                </a:solidFill>
                <a:latin typeface="Times New Roman" panose="02020603050405020304" pitchFamily="18" charset="0"/>
                <a:cs typeface="Times New Roman" panose="02020603050405020304" pitchFamily="18" charset="0"/>
              </a:rPr>
              <a:t>performance is not adversely affected by extreme</a:t>
            </a:r>
            <a:r>
              <a:rPr lang="en-US" sz="2800" i="0" u="none" strike="noStrike" dirty="0" smtClean="0">
                <a:solidFill>
                  <a:srgbClr val="1A171B"/>
                </a:solidFill>
                <a:latin typeface="Times New Roman" panose="02020603050405020304" pitchFamily="18" charset="0"/>
                <a:cs typeface="Times New Roman" panose="02020603050405020304" pitchFamily="18" charset="0"/>
              </a:rPr>
              <a:t> </a:t>
            </a:r>
            <a:r>
              <a:rPr lang="en-US" sz="2800" i="0" u="none" strike="noStrike" baseline="0" dirty="0" smtClean="0">
                <a:solidFill>
                  <a:srgbClr val="1A171B"/>
                </a:solidFill>
                <a:latin typeface="Times New Roman" panose="02020603050405020304" pitchFamily="18" charset="0"/>
                <a:cs typeface="Times New Roman" panose="02020603050405020304" pitchFamily="18" charset="0"/>
              </a:rPr>
              <a:t>cold and moisture, and that routine procedures</a:t>
            </a:r>
            <a:r>
              <a:rPr lang="en-US" sz="2800" i="0" u="none" strike="noStrike" dirty="0" smtClean="0">
                <a:solidFill>
                  <a:srgbClr val="1A171B"/>
                </a:solidFill>
                <a:latin typeface="Times New Roman" panose="02020603050405020304" pitchFamily="18" charset="0"/>
                <a:cs typeface="Times New Roman" panose="02020603050405020304" pitchFamily="18" charset="0"/>
              </a:rPr>
              <a:t> </a:t>
            </a:r>
            <a:r>
              <a:rPr lang="en-US" sz="2800" i="0" u="none" strike="noStrike" baseline="0" dirty="0" smtClean="0">
                <a:solidFill>
                  <a:srgbClr val="1A171B"/>
                </a:solidFill>
                <a:latin typeface="Times New Roman" panose="02020603050405020304" pitchFamily="18" charset="0"/>
                <a:cs typeface="Times New Roman" panose="02020603050405020304" pitchFamily="18" charset="0"/>
              </a:rPr>
              <a:t>(time marks, and so forth) can be carried out by</a:t>
            </a:r>
            <a:r>
              <a:rPr lang="en-US" sz="2800" i="0" u="none" strike="noStrike" dirty="0" smtClean="0">
                <a:solidFill>
                  <a:srgbClr val="1A171B"/>
                </a:solidFill>
                <a:latin typeface="Times New Roman" panose="02020603050405020304" pitchFamily="18" charset="0"/>
                <a:cs typeface="Times New Roman" panose="02020603050405020304" pitchFamily="18" charset="0"/>
              </a:rPr>
              <a:t> </a:t>
            </a:r>
            <a:r>
              <a:rPr lang="en-US" sz="2800" i="0" u="none" strike="noStrike" baseline="0" dirty="0" smtClean="0">
                <a:solidFill>
                  <a:srgbClr val="1A171B"/>
                </a:solidFill>
                <a:latin typeface="Times New Roman" panose="02020603050405020304" pitchFamily="18" charset="0"/>
                <a:cs typeface="Times New Roman" panose="02020603050405020304" pitchFamily="18" charset="0"/>
              </a:rPr>
              <a:t>the observers while wearing gloves.</a:t>
            </a:r>
          </a:p>
          <a:p>
            <a:pPr marL="285750" indent="-285750" algn="just">
              <a:lnSpc>
                <a:spcPct val="150000"/>
              </a:lnSpc>
              <a:buFont typeface="Wingdings" panose="05000000000000000000" pitchFamily="2" charset="2"/>
              <a:buChar char="Ø"/>
            </a:pPr>
            <a:endParaRPr lang="en-US" sz="2800" i="0" u="none" strike="noStrike" baseline="0" dirty="0" smtClean="0">
              <a:solidFill>
                <a:srgbClr val="1A171B"/>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Recording instruments should be </a:t>
            </a:r>
            <a:r>
              <a:rPr lang="en-US" sz="2800" dirty="0" smtClean="0">
                <a:latin typeface="Times New Roman" panose="02020603050405020304" pitchFamily="18" charset="0"/>
                <a:cs typeface="Times New Roman" panose="02020603050405020304" pitchFamily="18" charset="0"/>
              </a:rPr>
              <a:t>compared frequently </a:t>
            </a:r>
            <a:r>
              <a:rPr lang="en-US" sz="2800" dirty="0">
                <a:latin typeface="Times New Roman" panose="02020603050405020304" pitchFamily="18" charset="0"/>
                <a:cs typeface="Times New Roman" panose="02020603050405020304" pitchFamily="18" charset="0"/>
              </a:rPr>
              <a:t>with instruments of the </a:t>
            </a:r>
            <a:r>
              <a:rPr lang="en-US" sz="2800" dirty="0" smtClean="0">
                <a:latin typeface="Times New Roman" panose="02020603050405020304" pitchFamily="18" charset="0"/>
                <a:cs typeface="Times New Roman" panose="02020603050405020304" pitchFamily="18" charset="0"/>
              </a:rPr>
              <a:t>direct-reading type</a:t>
            </a:r>
            <a:r>
              <a:rPr lang="en-US" sz="2800" dirty="0">
                <a:latin typeface="Times New Roman" panose="02020603050405020304" pitchFamily="18" charset="0"/>
                <a:cs typeface="Times New Roman" panose="02020603050405020304" pitchFamily="18" charset="0"/>
              </a:rPr>
              <a:t>.</a:t>
            </a:r>
          </a:p>
        </p:txBody>
      </p:sp>
      <p:sp>
        <p:nvSpPr>
          <p:cNvPr id="3" name="Slide Number Placeholder 2"/>
          <p:cNvSpPr>
            <a:spLocks noGrp="1"/>
          </p:cNvSpPr>
          <p:nvPr>
            <p:ph type="sldNum" sz="quarter" idx="12"/>
          </p:nvPr>
        </p:nvSpPr>
        <p:spPr/>
        <p:txBody>
          <a:bodyPr/>
          <a:lstStyle/>
          <a:p>
            <a:fld id="{D5E8931E-3325-4133-8C01-1A2B53BD362A}" type="slidenum">
              <a:rPr lang="en-US" smtClean="0"/>
              <a:t>16</a:t>
            </a:fld>
            <a:endParaRPr lang="en-US"/>
          </a:p>
        </p:txBody>
      </p:sp>
      <p:sp>
        <p:nvSpPr>
          <p:cNvPr id="5" name="Rectangle 4"/>
          <p:cNvSpPr/>
          <p:nvPr/>
        </p:nvSpPr>
        <p:spPr>
          <a:xfrm>
            <a:off x="330388" y="226974"/>
            <a:ext cx="9727663" cy="707886"/>
          </a:xfrm>
          <a:prstGeom prst="rect">
            <a:avLst/>
          </a:prstGeom>
        </p:spPr>
        <p:txBody>
          <a:bodyPr wrap="none">
            <a:spAutoFit/>
          </a:bodyPr>
          <a:lstStyle/>
          <a:p>
            <a:r>
              <a:rPr lang="en-US" sz="4000" b="1" dirty="0">
                <a:solidFill>
                  <a:srgbClr val="FF0000"/>
                </a:solidFill>
                <a:latin typeface="Times New Roman" panose="02020603050405020304" pitchFamily="18" charset="0"/>
                <a:cs typeface="Times New Roman" panose="02020603050405020304" pitchFamily="18" charset="0"/>
              </a:rPr>
              <a:t>Recording instruments used in meteorology</a:t>
            </a:r>
          </a:p>
        </p:txBody>
      </p:sp>
      <p:sp>
        <p:nvSpPr>
          <p:cNvPr id="4" name="Footer Placeholder 3"/>
          <p:cNvSpPr>
            <a:spLocks noGrp="1"/>
          </p:cNvSpPr>
          <p:nvPr>
            <p:ph type="ftr" sz="quarter" idx="11"/>
          </p:nvPr>
        </p:nvSpPr>
        <p:spPr/>
        <p:txBody>
          <a:bodyPr/>
          <a:lstStyle/>
          <a:p>
            <a:r>
              <a:rPr lang="en-GB" smtClean="0"/>
              <a:t>MET256: WEATHER FORECASTING AND OBSERVATION</a:t>
            </a:r>
            <a:endParaRPr lang="en-GB"/>
          </a:p>
        </p:txBody>
      </p:sp>
    </p:spTree>
    <p:extLst>
      <p:ext uri="{BB962C8B-B14F-4D97-AF65-F5344CB8AC3E}">
        <p14:creationId xmlns:p14="http://schemas.microsoft.com/office/powerpoint/2010/main" val="29810229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499142" y="1264944"/>
          <a:ext cx="11310784" cy="4874267"/>
        </p:xfrm>
        <a:graphic>
          <a:graphicData uri="http://schemas.openxmlformats.org/drawingml/2006/table">
            <a:tbl>
              <a:tblPr firstRow="1" firstCol="1" bandRow="1">
                <a:tableStyleId>{5940675A-B579-460E-94D1-54222C63F5DA}</a:tableStyleId>
              </a:tblPr>
              <a:tblGrid>
                <a:gridCol w="4072858"/>
                <a:gridCol w="2653048"/>
                <a:gridCol w="2550017"/>
                <a:gridCol w="2034861"/>
              </a:tblGrid>
              <a:tr h="333375">
                <a:tc>
                  <a:txBody>
                    <a:bodyPr/>
                    <a:lstStyle/>
                    <a:p>
                      <a:pPr marL="0" marR="0">
                        <a:lnSpc>
                          <a:spcPct val="115000"/>
                        </a:lnSpc>
                        <a:spcBef>
                          <a:spcPts val="0"/>
                        </a:spcBef>
                        <a:spcAft>
                          <a:spcPts val="0"/>
                        </a:spcAft>
                      </a:pPr>
                      <a:r>
                        <a:rPr lang="en-GB" sz="1400" dirty="0" smtClean="0">
                          <a:effectLst/>
                        </a:rPr>
                        <a:t>         SYNOPTIC (22)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6553" marR="36553" marT="0" marB="0"/>
                </a:tc>
                <a:tc>
                  <a:txBody>
                    <a:bodyPr/>
                    <a:lstStyle/>
                    <a:p>
                      <a:pPr marL="0" marR="0">
                        <a:lnSpc>
                          <a:spcPct val="115000"/>
                        </a:lnSpc>
                        <a:spcBef>
                          <a:spcPts val="0"/>
                        </a:spcBef>
                        <a:spcAft>
                          <a:spcPts val="0"/>
                        </a:spcAft>
                      </a:pPr>
                      <a:r>
                        <a:rPr lang="en-GB" sz="1400" dirty="0" smtClean="0">
                          <a:effectLst/>
                        </a:rPr>
                        <a:t>    AGROMET (50)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6553" marR="36553" marT="0" marB="0"/>
                </a:tc>
                <a:tc>
                  <a:txBody>
                    <a:bodyPr/>
                    <a:lstStyle/>
                    <a:p>
                      <a:pPr marL="0" marR="0">
                        <a:lnSpc>
                          <a:spcPct val="115000"/>
                        </a:lnSpc>
                        <a:spcBef>
                          <a:spcPts val="0"/>
                        </a:spcBef>
                        <a:spcAft>
                          <a:spcPts val="0"/>
                        </a:spcAft>
                      </a:pPr>
                      <a:r>
                        <a:rPr lang="en-GB" sz="1400" dirty="0" smtClean="0">
                          <a:effectLst/>
                        </a:rPr>
                        <a:t>CLIMO (54)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6553" marR="36553" marT="0" marB="0"/>
                </a:tc>
                <a:tc>
                  <a:txBody>
                    <a:bodyPr/>
                    <a:lstStyle/>
                    <a:p>
                      <a:pPr marL="0" marR="0">
                        <a:lnSpc>
                          <a:spcPct val="115000"/>
                        </a:lnSpc>
                        <a:spcBef>
                          <a:spcPts val="0"/>
                        </a:spcBef>
                        <a:spcAft>
                          <a:spcPts val="0"/>
                        </a:spcAft>
                      </a:pPr>
                      <a:r>
                        <a:rPr lang="en-GB" sz="1400" dirty="0" smtClean="0">
                          <a:effectLst/>
                        </a:rPr>
                        <a:t>  RAINFALL (81)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6553" marR="36553" marT="0" marB="0"/>
                </a:tc>
              </a:tr>
              <a:tr h="4540892">
                <a:tc>
                  <a:txBody>
                    <a:bodyPr/>
                    <a:lstStyle/>
                    <a:p>
                      <a:pPr marL="0" marR="0">
                        <a:lnSpc>
                          <a:spcPct val="115000"/>
                        </a:lnSpc>
                        <a:spcBef>
                          <a:spcPts val="0"/>
                        </a:spcBef>
                        <a:spcAft>
                          <a:spcPts val="0"/>
                        </a:spcAft>
                      </a:pPr>
                      <a:r>
                        <a:rPr lang="en-GB" sz="1400" dirty="0">
                          <a:effectLst/>
                        </a:rPr>
                        <a:t>1. Air temperature</a:t>
                      </a:r>
                      <a:endParaRPr lang="en-US" sz="1400" dirty="0">
                        <a:effectLst/>
                      </a:endParaRPr>
                    </a:p>
                    <a:p>
                      <a:pPr marL="0" marR="0">
                        <a:lnSpc>
                          <a:spcPct val="115000"/>
                        </a:lnSpc>
                        <a:spcBef>
                          <a:spcPts val="0"/>
                        </a:spcBef>
                        <a:spcAft>
                          <a:spcPts val="0"/>
                        </a:spcAft>
                      </a:pPr>
                      <a:r>
                        <a:rPr lang="en-GB" sz="1400" dirty="0">
                          <a:effectLst/>
                        </a:rPr>
                        <a:t>2. Dew point temp.</a:t>
                      </a:r>
                      <a:endParaRPr lang="en-US" sz="1400" dirty="0">
                        <a:effectLst/>
                      </a:endParaRPr>
                    </a:p>
                    <a:p>
                      <a:pPr marL="0" marR="0">
                        <a:lnSpc>
                          <a:spcPct val="115000"/>
                        </a:lnSpc>
                        <a:spcBef>
                          <a:spcPts val="0"/>
                        </a:spcBef>
                        <a:spcAft>
                          <a:spcPts val="0"/>
                        </a:spcAft>
                      </a:pPr>
                      <a:r>
                        <a:rPr lang="en-GB" sz="1400" dirty="0">
                          <a:effectLst/>
                        </a:rPr>
                        <a:t>3.Windspeed &amp; direction</a:t>
                      </a:r>
                      <a:endParaRPr lang="en-US" sz="1400" dirty="0">
                        <a:effectLst/>
                      </a:endParaRPr>
                    </a:p>
                    <a:p>
                      <a:pPr marL="0" marR="0" lvl="0" indent="0" algn="l" defTabSz="914400" rtl="0" eaLnBrk="1" fontAlgn="auto" latinLnBrk="0" hangingPunct="1">
                        <a:lnSpc>
                          <a:spcPct val="115000"/>
                        </a:lnSpc>
                        <a:spcBef>
                          <a:spcPts val="0"/>
                        </a:spcBef>
                        <a:spcAft>
                          <a:spcPts val="0"/>
                        </a:spcAft>
                        <a:buClrTx/>
                        <a:buSzTx/>
                        <a:buFontTx/>
                        <a:buNone/>
                        <a:tabLst/>
                        <a:defRPr/>
                      </a:pPr>
                      <a:r>
                        <a:rPr lang="en-GB" sz="1400" dirty="0">
                          <a:effectLst/>
                        </a:rPr>
                        <a:t>4. </a:t>
                      </a:r>
                      <a:r>
                        <a:rPr lang="en-US" sz="1400" dirty="0" smtClean="0">
                          <a:effectLst/>
                        </a:rPr>
                        <a:t>Humidity</a:t>
                      </a:r>
                      <a:endParaRPr lang="en-GB" sz="1400" dirty="0" smtClean="0">
                        <a:effectLst/>
                      </a:endParaRPr>
                    </a:p>
                    <a:p>
                      <a:pPr marL="0" marR="0">
                        <a:lnSpc>
                          <a:spcPct val="115000"/>
                        </a:lnSpc>
                        <a:spcBef>
                          <a:spcPts val="0"/>
                        </a:spcBef>
                        <a:spcAft>
                          <a:spcPts val="0"/>
                        </a:spcAft>
                      </a:pPr>
                      <a:r>
                        <a:rPr lang="en-GB" sz="1400" dirty="0" smtClean="0">
                          <a:effectLst/>
                        </a:rPr>
                        <a:t>5.Atmospheric </a:t>
                      </a:r>
                      <a:r>
                        <a:rPr lang="en-GB" sz="1400" dirty="0">
                          <a:effectLst/>
                        </a:rPr>
                        <a:t>pressure</a:t>
                      </a:r>
                      <a:endParaRPr lang="en-US" sz="1400" dirty="0">
                        <a:effectLst/>
                      </a:endParaRPr>
                    </a:p>
                    <a:p>
                      <a:pPr marL="0" marR="0">
                        <a:lnSpc>
                          <a:spcPct val="115000"/>
                        </a:lnSpc>
                        <a:spcBef>
                          <a:spcPts val="0"/>
                        </a:spcBef>
                        <a:spcAft>
                          <a:spcPts val="0"/>
                        </a:spcAft>
                      </a:pPr>
                      <a:r>
                        <a:rPr lang="en-GB" sz="1400" dirty="0">
                          <a:effectLst/>
                        </a:rPr>
                        <a:t>6. </a:t>
                      </a:r>
                      <a:r>
                        <a:rPr lang="en-GB" sz="1400" dirty="0" smtClean="0">
                          <a:effectLst/>
                        </a:rPr>
                        <a:t>Visibility</a:t>
                      </a:r>
                      <a:endParaRPr lang="en-US" sz="1400" dirty="0">
                        <a:effectLst/>
                      </a:endParaRPr>
                    </a:p>
                    <a:p>
                      <a:pPr marL="0" marR="0">
                        <a:lnSpc>
                          <a:spcPct val="115000"/>
                        </a:lnSpc>
                        <a:spcBef>
                          <a:spcPts val="0"/>
                        </a:spcBef>
                        <a:spcAft>
                          <a:spcPts val="0"/>
                        </a:spcAft>
                      </a:pPr>
                      <a:r>
                        <a:rPr lang="en-GB" sz="1400" dirty="0">
                          <a:effectLst/>
                        </a:rPr>
                        <a:t>7. Cloud type, amount &amp; height of cloud base</a:t>
                      </a:r>
                      <a:endParaRPr lang="en-US" sz="1400" dirty="0">
                        <a:effectLst/>
                      </a:endParaRPr>
                    </a:p>
                    <a:p>
                      <a:pPr marL="0" marR="0">
                        <a:lnSpc>
                          <a:spcPct val="115000"/>
                        </a:lnSpc>
                        <a:spcBef>
                          <a:spcPts val="0"/>
                        </a:spcBef>
                        <a:spcAft>
                          <a:spcPts val="0"/>
                        </a:spcAft>
                      </a:pPr>
                      <a:r>
                        <a:rPr lang="en-GB" sz="1400" dirty="0">
                          <a:effectLst/>
                        </a:rPr>
                        <a:t>8. Amount of Precipitation</a:t>
                      </a:r>
                      <a:endParaRPr lang="en-US" sz="1400" dirty="0">
                        <a:effectLst/>
                      </a:endParaRPr>
                    </a:p>
                    <a:p>
                      <a:pPr marL="0" marR="0">
                        <a:lnSpc>
                          <a:spcPct val="115000"/>
                        </a:lnSpc>
                        <a:spcBef>
                          <a:spcPts val="0"/>
                        </a:spcBef>
                        <a:spcAft>
                          <a:spcPts val="0"/>
                        </a:spcAft>
                      </a:pPr>
                      <a:r>
                        <a:rPr lang="en-GB" sz="1400" dirty="0">
                          <a:effectLst/>
                        </a:rPr>
                        <a:t>9.Present and Past Weather</a:t>
                      </a:r>
                      <a:endParaRPr lang="en-US" sz="1400" dirty="0">
                        <a:effectLst/>
                      </a:endParaRPr>
                    </a:p>
                    <a:p>
                      <a:pPr marL="0" marR="0">
                        <a:lnSpc>
                          <a:spcPct val="115000"/>
                        </a:lnSpc>
                        <a:spcBef>
                          <a:spcPts val="0"/>
                        </a:spcBef>
                        <a:spcAft>
                          <a:spcPts val="0"/>
                        </a:spcAft>
                      </a:pPr>
                      <a:r>
                        <a:rPr lang="en-GB" sz="1400" dirty="0">
                          <a:effectLst/>
                        </a:rPr>
                        <a:t>10.24 hour pressure difference</a:t>
                      </a:r>
                      <a:endParaRPr lang="en-US" sz="1400" dirty="0">
                        <a:effectLst/>
                      </a:endParaRPr>
                    </a:p>
                    <a:p>
                      <a:pPr marL="0" marR="0">
                        <a:lnSpc>
                          <a:spcPct val="115000"/>
                        </a:lnSpc>
                        <a:spcBef>
                          <a:spcPts val="0"/>
                        </a:spcBef>
                        <a:spcAft>
                          <a:spcPts val="0"/>
                        </a:spcAft>
                      </a:pPr>
                      <a:r>
                        <a:rPr lang="en-GB" sz="1400" dirty="0">
                          <a:effectLst/>
                        </a:rPr>
                        <a:t>11. Extreme temperature</a:t>
                      </a:r>
                      <a:endParaRPr lang="en-US" sz="1400" dirty="0">
                        <a:effectLst/>
                      </a:endParaRPr>
                    </a:p>
                    <a:p>
                      <a:pPr marL="0" marR="0">
                        <a:lnSpc>
                          <a:spcPct val="115000"/>
                        </a:lnSpc>
                        <a:spcBef>
                          <a:spcPts val="0"/>
                        </a:spcBef>
                        <a:spcAft>
                          <a:spcPts val="0"/>
                        </a:spcAft>
                      </a:pPr>
                      <a:r>
                        <a:rPr lang="en-GB" sz="1400" dirty="0">
                          <a:effectLst/>
                        </a:rPr>
                        <a:t>12. Sunshine duration &amp; intensity</a:t>
                      </a:r>
                      <a:endParaRPr lang="en-US" sz="1400" dirty="0">
                        <a:effectLst/>
                      </a:endParaRPr>
                    </a:p>
                    <a:p>
                      <a:pPr marL="0" marR="0">
                        <a:lnSpc>
                          <a:spcPct val="115000"/>
                        </a:lnSpc>
                        <a:spcBef>
                          <a:spcPts val="0"/>
                        </a:spcBef>
                        <a:spcAft>
                          <a:spcPts val="0"/>
                        </a:spcAft>
                      </a:pPr>
                      <a:r>
                        <a:rPr lang="en-GB" sz="1400" dirty="0">
                          <a:effectLst/>
                        </a:rPr>
                        <a:t>13.Evaporation</a:t>
                      </a:r>
                      <a:endParaRPr lang="en-US" sz="1400" dirty="0">
                        <a:effectLst/>
                      </a:endParaRPr>
                    </a:p>
                    <a:p>
                      <a:pPr marL="0" marR="0">
                        <a:lnSpc>
                          <a:spcPct val="115000"/>
                        </a:lnSpc>
                        <a:spcBef>
                          <a:spcPts val="0"/>
                        </a:spcBef>
                        <a:spcAft>
                          <a:spcPts val="0"/>
                        </a:spcAft>
                      </a:pPr>
                      <a:r>
                        <a:rPr lang="en-GB" sz="1400" dirty="0">
                          <a:effectLst/>
                        </a:rPr>
                        <a:t> 14. Soil </a:t>
                      </a:r>
                      <a:r>
                        <a:rPr lang="en-GB" sz="1400" dirty="0" smtClean="0">
                          <a:effectLst/>
                        </a:rPr>
                        <a:t>temperatures</a:t>
                      </a:r>
                    </a:p>
                    <a:p>
                      <a:pPr marL="0" marR="0">
                        <a:lnSpc>
                          <a:spcPct val="115000"/>
                        </a:lnSpc>
                        <a:spcBef>
                          <a:spcPts val="0"/>
                        </a:spcBef>
                        <a:spcAft>
                          <a:spcPts val="0"/>
                        </a:spcAft>
                      </a:pPr>
                      <a:r>
                        <a:rPr lang="en-GB" sz="1400" dirty="0" smtClean="0">
                          <a:effectLst/>
                        </a:rPr>
                        <a:t>15. Rainfall intensity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6553" marR="36553" marT="0" marB="0"/>
                </a:tc>
                <a:tc>
                  <a:txBody>
                    <a:bodyPr/>
                    <a:lstStyle/>
                    <a:p>
                      <a:pPr marL="0" marR="0">
                        <a:lnSpc>
                          <a:spcPct val="115000"/>
                        </a:lnSpc>
                        <a:spcBef>
                          <a:spcPts val="0"/>
                        </a:spcBef>
                        <a:spcAft>
                          <a:spcPts val="0"/>
                        </a:spcAft>
                      </a:pPr>
                      <a:r>
                        <a:rPr lang="en-GB" sz="1600" dirty="0">
                          <a:effectLst/>
                        </a:rPr>
                        <a:t>1. Air temperature</a:t>
                      </a:r>
                      <a:endParaRPr lang="en-US" sz="1600" dirty="0">
                        <a:effectLst/>
                      </a:endParaRPr>
                    </a:p>
                    <a:p>
                      <a:pPr marL="0" marR="0">
                        <a:lnSpc>
                          <a:spcPct val="115000"/>
                        </a:lnSpc>
                        <a:spcBef>
                          <a:spcPts val="0"/>
                        </a:spcBef>
                        <a:spcAft>
                          <a:spcPts val="0"/>
                        </a:spcAft>
                      </a:pPr>
                      <a:r>
                        <a:rPr lang="en-GB" sz="1600" dirty="0">
                          <a:effectLst/>
                        </a:rPr>
                        <a:t>2. Dew point temperature</a:t>
                      </a:r>
                      <a:endParaRPr lang="en-US" sz="1600" dirty="0">
                        <a:effectLst/>
                      </a:endParaRPr>
                    </a:p>
                    <a:p>
                      <a:pPr marL="0" marR="0">
                        <a:lnSpc>
                          <a:spcPct val="115000"/>
                        </a:lnSpc>
                        <a:spcBef>
                          <a:spcPts val="0"/>
                        </a:spcBef>
                        <a:spcAft>
                          <a:spcPts val="0"/>
                        </a:spcAft>
                      </a:pPr>
                      <a:r>
                        <a:rPr lang="en-GB" sz="1600" dirty="0">
                          <a:effectLst/>
                        </a:rPr>
                        <a:t>3. </a:t>
                      </a:r>
                      <a:r>
                        <a:rPr lang="en-GB" sz="1600" dirty="0" smtClean="0">
                          <a:effectLst/>
                        </a:rPr>
                        <a:t>Wind-speed </a:t>
                      </a:r>
                      <a:r>
                        <a:rPr lang="en-GB" sz="1600" dirty="0">
                          <a:effectLst/>
                        </a:rPr>
                        <a:t>&amp; direction</a:t>
                      </a:r>
                      <a:endParaRPr lang="en-US" sz="1600" dirty="0">
                        <a:effectLst/>
                      </a:endParaRPr>
                    </a:p>
                    <a:p>
                      <a:pPr marL="0" marR="0">
                        <a:lnSpc>
                          <a:spcPct val="115000"/>
                        </a:lnSpc>
                        <a:spcBef>
                          <a:spcPts val="0"/>
                        </a:spcBef>
                        <a:spcAft>
                          <a:spcPts val="0"/>
                        </a:spcAft>
                      </a:pPr>
                      <a:r>
                        <a:rPr lang="en-GB" sz="1600" dirty="0">
                          <a:effectLst/>
                        </a:rPr>
                        <a:t>4. </a:t>
                      </a:r>
                      <a:r>
                        <a:rPr lang="en-GB" sz="1600" dirty="0" smtClean="0">
                          <a:effectLst/>
                        </a:rPr>
                        <a:t>Amount </a:t>
                      </a:r>
                      <a:r>
                        <a:rPr lang="en-GB" sz="1600" dirty="0">
                          <a:effectLst/>
                        </a:rPr>
                        <a:t>of Precipitation</a:t>
                      </a:r>
                      <a:endParaRPr lang="en-US" sz="1600" dirty="0">
                        <a:effectLst/>
                      </a:endParaRPr>
                    </a:p>
                    <a:p>
                      <a:pPr marL="0" marR="0">
                        <a:lnSpc>
                          <a:spcPct val="115000"/>
                        </a:lnSpc>
                        <a:spcBef>
                          <a:spcPts val="0"/>
                        </a:spcBef>
                        <a:spcAft>
                          <a:spcPts val="0"/>
                        </a:spcAft>
                      </a:pPr>
                      <a:r>
                        <a:rPr lang="en-GB" sz="1600" dirty="0">
                          <a:effectLst/>
                        </a:rPr>
                        <a:t>5. Sunshine</a:t>
                      </a:r>
                      <a:endParaRPr lang="en-US" sz="1600" dirty="0">
                        <a:effectLst/>
                      </a:endParaRPr>
                    </a:p>
                    <a:p>
                      <a:pPr marL="0" marR="0">
                        <a:lnSpc>
                          <a:spcPct val="115000"/>
                        </a:lnSpc>
                        <a:spcBef>
                          <a:spcPts val="0"/>
                        </a:spcBef>
                        <a:spcAft>
                          <a:spcPts val="0"/>
                        </a:spcAft>
                      </a:pPr>
                      <a:r>
                        <a:rPr lang="en-GB" sz="1600" dirty="0">
                          <a:effectLst/>
                        </a:rPr>
                        <a:t>6. </a:t>
                      </a:r>
                      <a:r>
                        <a:rPr lang="en-GB" sz="1600" dirty="0" smtClean="0">
                          <a:effectLst/>
                        </a:rPr>
                        <a:t>Evaporation</a:t>
                      </a:r>
                      <a:endParaRPr lang="en-US" sz="1600" dirty="0">
                        <a:effectLst/>
                      </a:endParaRPr>
                    </a:p>
                    <a:p>
                      <a:pPr marL="0" marR="0">
                        <a:lnSpc>
                          <a:spcPct val="115000"/>
                        </a:lnSpc>
                        <a:spcBef>
                          <a:spcPts val="0"/>
                        </a:spcBef>
                        <a:spcAft>
                          <a:spcPts val="0"/>
                        </a:spcAft>
                      </a:pPr>
                      <a:r>
                        <a:rPr lang="en-GB" sz="1600" dirty="0">
                          <a:effectLst/>
                        </a:rPr>
                        <a:t>7. Soil Temperature</a:t>
                      </a:r>
                      <a:endParaRPr lang="en-US" sz="1600" dirty="0">
                        <a:effectLst/>
                      </a:endParaRPr>
                    </a:p>
                    <a:p>
                      <a:pPr marL="0" marR="0">
                        <a:lnSpc>
                          <a:spcPct val="115000"/>
                        </a:lnSpc>
                        <a:spcBef>
                          <a:spcPts val="0"/>
                        </a:spcBef>
                        <a:spcAft>
                          <a:spcPts val="0"/>
                        </a:spcAft>
                      </a:pPr>
                      <a:r>
                        <a:rPr lang="en-GB" sz="1600" dirty="0">
                          <a:effectLst/>
                        </a:rPr>
                        <a:t>8.Extreme </a:t>
                      </a:r>
                      <a:r>
                        <a:rPr lang="en-GB" sz="1600" dirty="0" smtClean="0">
                          <a:effectLst/>
                        </a:rPr>
                        <a:t>temperatures</a:t>
                      </a:r>
                    </a:p>
                    <a:p>
                      <a:pPr marL="0" marR="0">
                        <a:lnSpc>
                          <a:spcPct val="115000"/>
                        </a:lnSpc>
                        <a:spcBef>
                          <a:spcPts val="0"/>
                        </a:spcBef>
                        <a:spcAft>
                          <a:spcPts val="0"/>
                        </a:spcAft>
                      </a:pPr>
                      <a:r>
                        <a:rPr lang="en-GB" sz="1600" dirty="0" smtClean="0">
                          <a:effectLst/>
                        </a:rPr>
                        <a:t>9. Rainfall intensity</a:t>
                      </a:r>
                      <a:endParaRPr lang="en-US" sz="1600" dirty="0">
                        <a:effectLst/>
                      </a:endParaRPr>
                    </a:p>
                    <a:p>
                      <a:pPr marL="0" marR="0" lvl="0" indent="0" algn="l" defTabSz="914400" rtl="0" eaLnBrk="1" fontAlgn="auto" latinLnBrk="0" hangingPunct="1">
                        <a:lnSpc>
                          <a:spcPct val="115000"/>
                        </a:lnSpc>
                        <a:spcBef>
                          <a:spcPts val="0"/>
                        </a:spcBef>
                        <a:spcAft>
                          <a:spcPts val="0"/>
                        </a:spcAft>
                        <a:buClrTx/>
                        <a:buSzTx/>
                        <a:buFontTx/>
                        <a:buNone/>
                        <a:tabLst/>
                        <a:defRPr/>
                      </a:pPr>
                      <a:r>
                        <a:rPr lang="en-GB" sz="1600" dirty="0">
                          <a:effectLst/>
                        </a:rPr>
                        <a:t> </a:t>
                      </a:r>
                      <a:r>
                        <a:rPr lang="en-GB" sz="1600" dirty="0" smtClean="0">
                          <a:effectLst/>
                        </a:rPr>
                        <a:t>10. </a:t>
                      </a:r>
                      <a:r>
                        <a:rPr lang="en-US" sz="1600" dirty="0" smtClean="0">
                          <a:effectLst/>
                        </a:rPr>
                        <a:t>Humidity</a:t>
                      </a:r>
                    </a:p>
                  </a:txBody>
                  <a:tcPr marL="36553" marR="36553" marT="0" marB="0"/>
                </a:tc>
                <a:tc>
                  <a:txBody>
                    <a:bodyPr/>
                    <a:lstStyle/>
                    <a:p>
                      <a:pPr marL="0" marR="0">
                        <a:lnSpc>
                          <a:spcPct val="115000"/>
                        </a:lnSpc>
                        <a:spcBef>
                          <a:spcPts val="0"/>
                        </a:spcBef>
                        <a:spcAft>
                          <a:spcPts val="0"/>
                        </a:spcAft>
                      </a:pPr>
                      <a:r>
                        <a:rPr lang="en-GB" sz="1600" dirty="0">
                          <a:effectLst/>
                        </a:rPr>
                        <a:t>Air temperature</a:t>
                      </a:r>
                      <a:endParaRPr lang="en-US" sz="1600" dirty="0">
                        <a:effectLst/>
                      </a:endParaRPr>
                    </a:p>
                    <a:p>
                      <a:pPr marL="0" marR="0">
                        <a:lnSpc>
                          <a:spcPct val="115000"/>
                        </a:lnSpc>
                        <a:spcBef>
                          <a:spcPts val="0"/>
                        </a:spcBef>
                        <a:spcAft>
                          <a:spcPts val="0"/>
                        </a:spcAft>
                      </a:pPr>
                      <a:r>
                        <a:rPr lang="en-GB" sz="1600" dirty="0">
                          <a:effectLst/>
                        </a:rPr>
                        <a:t>Dew point temp.</a:t>
                      </a:r>
                      <a:endParaRPr lang="en-US" sz="1600" dirty="0">
                        <a:effectLst/>
                      </a:endParaRPr>
                    </a:p>
                    <a:p>
                      <a:pPr marL="0" marR="0">
                        <a:lnSpc>
                          <a:spcPct val="115000"/>
                        </a:lnSpc>
                        <a:spcBef>
                          <a:spcPts val="0"/>
                        </a:spcBef>
                        <a:spcAft>
                          <a:spcPts val="0"/>
                        </a:spcAft>
                      </a:pPr>
                      <a:r>
                        <a:rPr lang="en-US" sz="1600" dirty="0" smtClean="0">
                          <a:effectLst/>
                        </a:rPr>
                        <a:t>Humidity</a:t>
                      </a:r>
                      <a:endParaRPr lang="en-US" sz="1600" dirty="0">
                        <a:effectLst/>
                      </a:endParaRPr>
                    </a:p>
                    <a:p>
                      <a:pPr marL="0" marR="0">
                        <a:lnSpc>
                          <a:spcPct val="115000"/>
                        </a:lnSpc>
                        <a:spcBef>
                          <a:spcPts val="0"/>
                        </a:spcBef>
                        <a:spcAft>
                          <a:spcPts val="0"/>
                        </a:spcAft>
                      </a:pPr>
                      <a:r>
                        <a:rPr lang="en-GB" sz="1600" dirty="0" smtClean="0">
                          <a:effectLst/>
                        </a:rPr>
                        <a:t>Wind-speed </a:t>
                      </a:r>
                      <a:r>
                        <a:rPr lang="en-GB" sz="1600" dirty="0">
                          <a:effectLst/>
                        </a:rPr>
                        <a:t>&amp; direction</a:t>
                      </a:r>
                      <a:endParaRPr lang="en-US" sz="1600" dirty="0">
                        <a:effectLst/>
                      </a:endParaRPr>
                    </a:p>
                    <a:p>
                      <a:pPr marL="0" marR="0">
                        <a:lnSpc>
                          <a:spcPct val="115000"/>
                        </a:lnSpc>
                        <a:spcBef>
                          <a:spcPts val="0"/>
                        </a:spcBef>
                        <a:spcAft>
                          <a:spcPts val="0"/>
                        </a:spcAft>
                      </a:pPr>
                      <a:r>
                        <a:rPr lang="en-GB" sz="1600" dirty="0">
                          <a:effectLst/>
                        </a:rPr>
                        <a:t>Amount of precipitation</a:t>
                      </a:r>
                      <a:endParaRPr lang="en-US" sz="1600" dirty="0">
                        <a:effectLst/>
                      </a:endParaRPr>
                    </a:p>
                    <a:p>
                      <a:pPr marL="0" marR="0">
                        <a:lnSpc>
                          <a:spcPct val="115000"/>
                        </a:lnSpc>
                        <a:spcBef>
                          <a:spcPts val="0"/>
                        </a:spcBef>
                        <a:spcAft>
                          <a:spcPts val="0"/>
                        </a:spcAft>
                      </a:pPr>
                      <a:r>
                        <a:rPr lang="en-GB" sz="1600" dirty="0" smtClean="0">
                          <a:effectLst/>
                        </a:rPr>
                        <a:t>Evaporation</a:t>
                      </a:r>
                    </a:p>
                    <a:p>
                      <a:pPr marL="0" marR="0" lvl="0" indent="0" algn="l" defTabSz="914400" rtl="0" eaLnBrk="1" fontAlgn="auto" latinLnBrk="0" hangingPunct="1">
                        <a:lnSpc>
                          <a:spcPct val="115000"/>
                        </a:lnSpc>
                        <a:spcBef>
                          <a:spcPts val="0"/>
                        </a:spcBef>
                        <a:spcAft>
                          <a:spcPts val="0"/>
                        </a:spcAft>
                        <a:buClrTx/>
                        <a:buSzTx/>
                        <a:buFontTx/>
                        <a:buNone/>
                        <a:tabLst/>
                        <a:defRPr/>
                      </a:pPr>
                      <a:r>
                        <a:rPr lang="en-GB" sz="1600" dirty="0" smtClean="0">
                          <a:effectLst/>
                        </a:rPr>
                        <a:t>Extreme temperatures</a:t>
                      </a:r>
                    </a:p>
                    <a:p>
                      <a:pPr marL="0" marR="0">
                        <a:lnSpc>
                          <a:spcPct val="115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6553" marR="36553" marT="0" marB="0"/>
                </a:tc>
                <a:tc>
                  <a:txBody>
                    <a:bodyPr/>
                    <a:lstStyle/>
                    <a:p>
                      <a:pPr marL="0" marR="0">
                        <a:lnSpc>
                          <a:spcPct val="115000"/>
                        </a:lnSpc>
                        <a:spcBef>
                          <a:spcPts val="0"/>
                        </a:spcBef>
                        <a:spcAft>
                          <a:spcPts val="0"/>
                        </a:spcAft>
                      </a:pPr>
                      <a:r>
                        <a:rPr lang="en-GB" sz="1600" dirty="0">
                          <a:effectLst/>
                        </a:rPr>
                        <a:t> </a:t>
                      </a:r>
                      <a:endParaRPr lang="en-US" sz="1600" dirty="0">
                        <a:effectLst/>
                      </a:endParaRPr>
                    </a:p>
                    <a:p>
                      <a:pPr marL="0" marR="0">
                        <a:lnSpc>
                          <a:spcPct val="115000"/>
                        </a:lnSpc>
                        <a:spcBef>
                          <a:spcPts val="0"/>
                        </a:spcBef>
                        <a:spcAft>
                          <a:spcPts val="0"/>
                        </a:spcAft>
                      </a:pPr>
                      <a:r>
                        <a:rPr lang="en-GB" sz="1600" dirty="0">
                          <a:effectLst/>
                        </a:rPr>
                        <a:t> </a:t>
                      </a:r>
                      <a:endParaRPr lang="en-US" sz="1600" dirty="0">
                        <a:effectLst/>
                      </a:endParaRPr>
                    </a:p>
                    <a:p>
                      <a:pPr marL="0" marR="0">
                        <a:lnSpc>
                          <a:spcPct val="115000"/>
                        </a:lnSpc>
                        <a:spcBef>
                          <a:spcPts val="0"/>
                        </a:spcBef>
                        <a:spcAft>
                          <a:spcPts val="0"/>
                        </a:spcAft>
                      </a:pPr>
                      <a:r>
                        <a:rPr lang="en-GB" sz="1600" dirty="0">
                          <a:effectLst/>
                        </a:rPr>
                        <a:t> </a:t>
                      </a:r>
                      <a:endParaRPr lang="en-US" sz="1600" dirty="0">
                        <a:effectLst/>
                      </a:endParaRPr>
                    </a:p>
                    <a:p>
                      <a:pPr marL="0" marR="0">
                        <a:lnSpc>
                          <a:spcPct val="115000"/>
                        </a:lnSpc>
                        <a:spcBef>
                          <a:spcPts val="0"/>
                        </a:spcBef>
                        <a:spcAft>
                          <a:spcPts val="0"/>
                        </a:spcAft>
                      </a:pPr>
                      <a:r>
                        <a:rPr lang="en-GB" sz="1600" dirty="0">
                          <a:effectLst/>
                        </a:rPr>
                        <a:t>Amount of precipitation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6553" marR="36553" marT="0" marB="0"/>
                </a:tc>
              </a:tr>
            </a:tbl>
          </a:graphicData>
        </a:graphic>
      </p:graphicFrame>
      <p:sp>
        <p:nvSpPr>
          <p:cNvPr id="3" name="Rectangle 2"/>
          <p:cNvSpPr/>
          <p:nvPr/>
        </p:nvSpPr>
        <p:spPr>
          <a:xfrm>
            <a:off x="177169" y="196889"/>
            <a:ext cx="10215169" cy="483017"/>
          </a:xfrm>
          <a:prstGeom prst="rect">
            <a:avLst/>
          </a:prstGeom>
        </p:spPr>
        <p:txBody>
          <a:bodyPr wrap="none">
            <a:spAutoFit/>
          </a:bodyPr>
          <a:lstStyle/>
          <a:p>
            <a:pPr>
              <a:lnSpc>
                <a:spcPct val="115000"/>
              </a:lnSpc>
              <a:spcAft>
                <a:spcPts val="1000"/>
              </a:spcAft>
            </a:pPr>
            <a:r>
              <a:rPr lang="en-GB"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Ghana Meteorological Agency’s </a:t>
            </a:r>
            <a:r>
              <a:rPr lang="en-GB" sz="24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manned </a:t>
            </a:r>
            <a:r>
              <a:rPr lang="en-GB"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a:t>
            </a:r>
            <a:r>
              <a:rPr lang="en-GB" sz="24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tations and the elements measured</a:t>
            </a:r>
            <a:endParaRPr lang="en-US"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E8931E-3325-4133-8C01-1A2B53BD362A}" type="slidenum">
              <a:rPr lang="en-US" smtClean="0"/>
              <a:t>17</a:t>
            </a:fld>
            <a:endParaRPr lang="en-US"/>
          </a:p>
        </p:txBody>
      </p:sp>
      <p:sp>
        <p:nvSpPr>
          <p:cNvPr id="5" name="Footer Placeholder 4"/>
          <p:cNvSpPr>
            <a:spLocks noGrp="1"/>
          </p:cNvSpPr>
          <p:nvPr>
            <p:ph type="ftr" sz="quarter" idx="11"/>
          </p:nvPr>
        </p:nvSpPr>
        <p:spPr/>
        <p:txBody>
          <a:bodyPr/>
          <a:lstStyle/>
          <a:p>
            <a:r>
              <a:rPr lang="en-GB" smtClean="0"/>
              <a:t>MET256: WEATHER FORECASTING AND OBSERVATION</a:t>
            </a:r>
            <a:endParaRPr lang="en-GB"/>
          </a:p>
        </p:txBody>
      </p:sp>
    </p:spTree>
    <p:extLst>
      <p:ext uri="{BB962C8B-B14F-4D97-AF65-F5344CB8AC3E}">
        <p14:creationId xmlns:p14="http://schemas.microsoft.com/office/powerpoint/2010/main" val="37604564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6229" y="108771"/>
            <a:ext cx="11696700" cy="6555641"/>
          </a:xfrm>
          <a:prstGeom prst="rect">
            <a:avLst/>
          </a:prstGeom>
        </p:spPr>
        <p:txBody>
          <a:bodyPr wrap="square">
            <a:spAutoFit/>
          </a:bodyPr>
          <a:lstStyle/>
          <a:p>
            <a:pPr algn="just">
              <a:lnSpc>
                <a:spcPct val="150000"/>
              </a:lnSpc>
            </a:pPr>
            <a:r>
              <a:rPr lang="en-US" sz="2400" dirty="0">
                <a:solidFill>
                  <a:srgbClr val="1A171B"/>
                </a:solidFill>
                <a:latin typeface="Times New Roman" panose="02020603050405020304" pitchFamily="18" charset="0"/>
                <a:cs typeface="Times New Roman" panose="02020603050405020304" pitchFamily="18" charset="0"/>
              </a:rPr>
              <a:t>For meteorological purposes, temperatures </a:t>
            </a:r>
            <a:r>
              <a:rPr lang="en-US" sz="2400" dirty="0" smtClean="0">
                <a:solidFill>
                  <a:srgbClr val="1A171B"/>
                </a:solidFill>
                <a:latin typeface="Times New Roman" panose="02020603050405020304" pitchFamily="18" charset="0"/>
                <a:cs typeface="Times New Roman" panose="02020603050405020304" pitchFamily="18" charset="0"/>
              </a:rPr>
              <a:t>are measured </a:t>
            </a:r>
            <a:r>
              <a:rPr lang="en-US" sz="2400" dirty="0">
                <a:solidFill>
                  <a:srgbClr val="1A171B"/>
                </a:solidFill>
                <a:latin typeface="Times New Roman" panose="02020603050405020304" pitchFamily="18" charset="0"/>
                <a:cs typeface="Times New Roman" panose="02020603050405020304" pitchFamily="18" charset="0"/>
              </a:rPr>
              <a:t>for a number of media. </a:t>
            </a:r>
            <a:endParaRPr lang="en-US" sz="2400" dirty="0" smtClean="0">
              <a:solidFill>
                <a:srgbClr val="1A171B"/>
              </a:solidFill>
              <a:latin typeface="Times New Roman" panose="02020603050405020304" pitchFamily="18" charset="0"/>
              <a:cs typeface="Times New Roman" panose="02020603050405020304" pitchFamily="18" charset="0"/>
            </a:endParaRPr>
          </a:p>
          <a:p>
            <a:pPr algn="just">
              <a:lnSpc>
                <a:spcPct val="150000"/>
              </a:lnSpc>
            </a:pPr>
            <a:r>
              <a:rPr lang="en-US" sz="2400" dirty="0" smtClean="0">
                <a:solidFill>
                  <a:srgbClr val="1A171B"/>
                </a:solidFill>
                <a:latin typeface="Times New Roman" panose="02020603050405020304" pitchFamily="18" charset="0"/>
                <a:cs typeface="Times New Roman" panose="02020603050405020304" pitchFamily="18" charset="0"/>
              </a:rPr>
              <a:t>The most common </a:t>
            </a:r>
            <a:r>
              <a:rPr lang="en-US" sz="2400" dirty="0">
                <a:solidFill>
                  <a:srgbClr val="1A171B"/>
                </a:solidFill>
                <a:latin typeface="Times New Roman" panose="02020603050405020304" pitchFamily="18" charset="0"/>
                <a:cs typeface="Times New Roman" panose="02020603050405020304" pitchFamily="18" charset="0"/>
              </a:rPr>
              <a:t>variable measured is air temperature (</a:t>
            </a:r>
            <a:r>
              <a:rPr lang="en-US" sz="2400" dirty="0" smtClean="0">
                <a:solidFill>
                  <a:srgbClr val="1A171B"/>
                </a:solidFill>
                <a:latin typeface="Times New Roman" panose="02020603050405020304" pitchFamily="18" charset="0"/>
                <a:cs typeface="Times New Roman" panose="02020603050405020304" pitchFamily="18" charset="0"/>
              </a:rPr>
              <a:t>at various </a:t>
            </a:r>
            <a:r>
              <a:rPr lang="en-US" sz="2400" dirty="0">
                <a:solidFill>
                  <a:srgbClr val="1A171B"/>
                </a:solidFill>
                <a:latin typeface="Times New Roman" panose="02020603050405020304" pitchFamily="18" charset="0"/>
                <a:cs typeface="Times New Roman" panose="02020603050405020304" pitchFamily="18" charset="0"/>
              </a:rPr>
              <a:t>heights). </a:t>
            </a:r>
            <a:endParaRPr lang="en-US" sz="2400" dirty="0" smtClean="0">
              <a:solidFill>
                <a:srgbClr val="1A171B"/>
              </a:solidFill>
              <a:latin typeface="Times New Roman" panose="02020603050405020304" pitchFamily="18" charset="0"/>
              <a:cs typeface="Times New Roman" panose="02020603050405020304" pitchFamily="18" charset="0"/>
            </a:endParaRPr>
          </a:p>
          <a:p>
            <a:pPr algn="just">
              <a:lnSpc>
                <a:spcPct val="150000"/>
              </a:lnSpc>
            </a:pPr>
            <a:r>
              <a:rPr lang="en-US" sz="2400" dirty="0" smtClean="0">
                <a:solidFill>
                  <a:srgbClr val="1A171B"/>
                </a:solidFill>
                <a:latin typeface="Times New Roman" panose="02020603050405020304" pitchFamily="18" charset="0"/>
                <a:cs typeface="Times New Roman" panose="02020603050405020304" pitchFamily="18" charset="0"/>
              </a:rPr>
              <a:t>Other </a:t>
            </a:r>
            <a:r>
              <a:rPr lang="en-US" sz="2400" dirty="0">
                <a:solidFill>
                  <a:srgbClr val="1A171B"/>
                </a:solidFill>
                <a:latin typeface="Times New Roman" panose="02020603050405020304" pitchFamily="18" charset="0"/>
                <a:cs typeface="Times New Roman" panose="02020603050405020304" pitchFamily="18" charset="0"/>
              </a:rPr>
              <a:t>variables are ground, </a:t>
            </a:r>
            <a:r>
              <a:rPr lang="en-US" sz="2400" dirty="0" smtClean="0">
                <a:solidFill>
                  <a:srgbClr val="1A171B"/>
                </a:solidFill>
                <a:latin typeface="Times New Roman" panose="02020603050405020304" pitchFamily="18" charset="0"/>
                <a:cs typeface="Times New Roman" panose="02020603050405020304" pitchFamily="18" charset="0"/>
              </a:rPr>
              <a:t>soil, grass </a:t>
            </a:r>
            <a:r>
              <a:rPr lang="en-US" sz="2400" dirty="0">
                <a:solidFill>
                  <a:srgbClr val="1A171B"/>
                </a:solidFill>
                <a:latin typeface="Times New Roman" panose="02020603050405020304" pitchFamily="18" charset="0"/>
                <a:cs typeface="Times New Roman" panose="02020603050405020304" pitchFamily="18" charset="0"/>
              </a:rPr>
              <a:t>minimum and seawater temperature. </a:t>
            </a:r>
            <a:r>
              <a:rPr lang="en-US" sz="2400" dirty="0" smtClean="0">
                <a:solidFill>
                  <a:srgbClr val="1A171B"/>
                </a:solidFill>
                <a:latin typeface="Times New Roman" panose="02020603050405020304" pitchFamily="18" charset="0"/>
                <a:cs typeface="Times New Roman" panose="02020603050405020304" pitchFamily="18" charset="0"/>
              </a:rPr>
              <a:t>WMO (1992</a:t>
            </a:r>
            <a:r>
              <a:rPr lang="en-US" sz="2400" dirty="0">
                <a:solidFill>
                  <a:srgbClr val="1A171B"/>
                </a:solidFill>
                <a:latin typeface="Times New Roman" panose="02020603050405020304" pitchFamily="18" charset="0"/>
                <a:cs typeface="Times New Roman" panose="02020603050405020304" pitchFamily="18" charset="0"/>
              </a:rPr>
              <a:t>) defines air temperature as </a:t>
            </a:r>
            <a:r>
              <a:rPr lang="en-US" sz="2400" b="1" dirty="0">
                <a:solidFill>
                  <a:srgbClr val="1A171B"/>
                </a:solidFill>
                <a:latin typeface="Times New Roman" panose="02020603050405020304" pitchFamily="18" charset="0"/>
                <a:cs typeface="Times New Roman" panose="02020603050405020304" pitchFamily="18" charset="0"/>
              </a:rPr>
              <a:t>“the </a:t>
            </a:r>
            <a:r>
              <a:rPr lang="en-US" sz="2400" b="1" dirty="0" smtClean="0">
                <a:solidFill>
                  <a:srgbClr val="1A171B"/>
                </a:solidFill>
                <a:latin typeface="Times New Roman" panose="02020603050405020304" pitchFamily="18" charset="0"/>
                <a:cs typeface="Times New Roman" panose="02020603050405020304" pitchFamily="18" charset="0"/>
              </a:rPr>
              <a:t>temperature indicated </a:t>
            </a:r>
            <a:r>
              <a:rPr lang="en-US" sz="2400" b="1" dirty="0">
                <a:solidFill>
                  <a:srgbClr val="1A171B"/>
                </a:solidFill>
                <a:latin typeface="Times New Roman" panose="02020603050405020304" pitchFamily="18" charset="0"/>
                <a:cs typeface="Times New Roman" panose="02020603050405020304" pitchFamily="18" charset="0"/>
              </a:rPr>
              <a:t>by a thermometer exposed to the air </a:t>
            </a:r>
            <a:r>
              <a:rPr lang="en-US" sz="2400" b="1" dirty="0" smtClean="0">
                <a:solidFill>
                  <a:srgbClr val="1A171B"/>
                </a:solidFill>
                <a:latin typeface="Times New Roman" panose="02020603050405020304" pitchFamily="18" charset="0"/>
                <a:cs typeface="Times New Roman" panose="02020603050405020304" pitchFamily="18" charset="0"/>
              </a:rPr>
              <a:t>in a </a:t>
            </a:r>
            <a:r>
              <a:rPr lang="en-US" sz="2400" b="1" dirty="0">
                <a:solidFill>
                  <a:srgbClr val="1A171B"/>
                </a:solidFill>
                <a:latin typeface="Times New Roman" panose="02020603050405020304" pitchFamily="18" charset="0"/>
                <a:cs typeface="Times New Roman" panose="02020603050405020304" pitchFamily="18" charset="0"/>
              </a:rPr>
              <a:t>place sheltered from direct solar radiation</a:t>
            </a:r>
            <a:r>
              <a:rPr lang="en-US" sz="2400" b="1" dirty="0" smtClean="0">
                <a:solidFill>
                  <a:srgbClr val="1A171B"/>
                </a:solidFill>
                <a:latin typeface="Times New Roman" panose="02020603050405020304" pitchFamily="18" charset="0"/>
                <a:cs typeface="Times New Roman" panose="02020603050405020304" pitchFamily="18" charset="0"/>
              </a:rPr>
              <a:t>”</a:t>
            </a:r>
            <a:r>
              <a:rPr lang="en-US" sz="2400" dirty="0" smtClean="0">
                <a:solidFill>
                  <a:srgbClr val="1A171B"/>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thermodynamic temperature (</a:t>
            </a:r>
            <a:r>
              <a:rPr lang="en-US" sz="2400" i="1" dirty="0">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 with units </a:t>
            </a:r>
            <a:r>
              <a:rPr lang="en-US" sz="2400" dirty="0" smtClean="0">
                <a:latin typeface="Times New Roman" panose="02020603050405020304" pitchFamily="18" charset="0"/>
                <a:cs typeface="Times New Roman" panose="02020603050405020304" pitchFamily="18" charset="0"/>
              </a:rPr>
              <a:t>of kelvin </a:t>
            </a:r>
            <a:r>
              <a:rPr lang="en-US" sz="2400" dirty="0">
                <a:latin typeface="Times New Roman" panose="02020603050405020304" pitchFamily="18" charset="0"/>
                <a:cs typeface="Times New Roman" panose="02020603050405020304" pitchFamily="18" charset="0"/>
              </a:rPr>
              <a:t>(K</a:t>
            </a:r>
            <a:r>
              <a:rPr lang="en-US" sz="2400" dirty="0" smtClean="0">
                <a:latin typeface="Times New Roman" panose="02020603050405020304" pitchFamily="18" charset="0"/>
                <a:cs typeface="Times New Roman" panose="02020603050405020304" pitchFamily="18" charset="0"/>
              </a:rPr>
              <a:t>),), is the </a:t>
            </a:r>
            <a:r>
              <a:rPr lang="en-US" sz="2400" dirty="0">
                <a:latin typeface="Times New Roman" panose="02020603050405020304" pitchFamily="18" charset="0"/>
                <a:cs typeface="Times New Roman" panose="02020603050405020304" pitchFamily="18" charset="0"/>
              </a:rPr>
              <a:t>basic temperature</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In the thermodynamic scale of </a:t>
            </a:r>
            <a:r>
              <a:rPr lang="en-US" sz="2400" dirty="0" smtClean="0">
                <a:latin typeface="Times New Roman" panose="02020603050405020304" pitchFamily="18" charset="0"/>
                <a:cs typeface="Times New Roman" panose="02020603050405020304" pitchFamily="18" charset="0"/>
              </a:rPr>
              <a:t>temperature, measurements </a:t>
            </a:r>
            <a:r>
              <a:rPr lang="en-US" sz="2400" dirty="0">
                <a:latin typeface="Times New Roman" panose="02020603050405020304" pitchFamily="18" charset="0"/>
                <a:cs typeface="Times New Roman" panose="02020603050405020304" pitchFamily="18" charset="0"/>
              </a:rPr>
              <a:t>are expressed as differences </a:t>
            </a:r>
            <a:r>
              <a:rPr lang="en-US" sz="2400" dirty="0" smtClean="0">
                <a:latin typeface="Times New Roman" panose="02020603050405020304" pitchFamily="18" charset="0"/>
                <a:cs typeface="Times New Roman" panose="02020603050405020304" pitchFamily="18" charset="0"/>
              </a:rPr>
              <a:t>from absolute </a:t>
            </a:r>
            <a:r>
              <a:rPr lang="en-US" sz="2400" dirty="0">
                <a:latin typeface="Times New Roman" panose="02020603050405020304" pitchFamily="18" charset="0"/>
                <a:cs typeface="Times New Roman" panose="02020603050405020304" pitchFamily="18" charset="0"/>
              </a:rPr>
              <a:t>zero (0 K), the temperature at which </a:t>
            </a:r>
            <a:r>
              <a:rPr lang="en-US" sz="2400" dirty="0" smtClean="0">
                <a:latin typeface="Times New Roman" panose="02020603050405020304" pitchFamily="18" charset="0"/>
                <a:cs typeface="Times New Roman" panose="02020603050405020304" pitchFamily="18" charset="0"/>
              </a:rPr>
              <a:t>the molecules </a:t>
            </a:r>
            <a:r>
              <a:rPr lang="en-US" sz="2400" dirty="0">
                <a:latin typeface="Times New Roman" panose="02020603050405020304" pitchFamily="18" charset="0"/>
                <a:cs typeface="Times New Roman" panose="02020603050405020304" pitchFamily="18" charset="0"/>
              </a:rPr>
              <a:t>of any substance possess no </a:t>
            </a:r>
            <a:r>
              <a:rPr lang="en-US" sz="2400" dirty="0" smtClean="0">
                <a:latin typeface="Times New Roman" panose="02020603050405020304" pitchFamily="18" charset="0"/>
                <a:cs typeface="Times New Roman" panose="02020603050405020304" pitchFamily="18" charset="0"/>
              </a:rPr>
              <a:t>kinetic energy.</a:t>
            </a:r>
          </a:p>
          <a:p>
            <a:pPr algn="just">
              <a:lnSpc>
                <a:spcPct val="150000"/>
              </a:lnSpc>
            </a:pPr>
            <a:endParaRPr lang="en-US" sz="2400" dirty="0" smtClean="0">
              <a:solidFill>
                <a:srgbClr val="1A171B"/>
              </a:solidFill>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The temperature </a:t>
            </a:r>
            <a:r>
              <a:rPr lang="en-US" sz="2400" dirty="0" smtClean="0">
                <a:latin typeface="Times New Roman" panose="02020603050405020304" pitchFamily="18" charset="0"/>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rPr>
              <a:t>T</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in </a:t>
            </a:r>
            <a:r>
              <a:rPr lang="en-US" sz="2400" dirty="0" smtClean="0">
                <a:latin typeface="Times New Roman" panose="02020603050405020304" pitchFamily="18" charset="0"/>
                <a:cs typeface="Times New Roman" panose="02020603050405020304" pitchFamily="18" charset="0"/>
              </a:rPr>
              <a:t>degrees Celsius </a:t>
            </a:r>
            <a:r>
              <a:rPr lang="en-US" sz="2400" dirty="0">
                <a:latin typeface="Times New Roman" panose="02020603050405020304" pitchFamily="18" charset="0"/>
                <a:cs typeface="Times New Roman" panose="02020603050405020304" pitchFamily="18" charset="0"/>
              </a:rPr>
              <a:t>(or “Celsius temperature”) defined </a:t>
            </a:r>
            <a:r>
              <a:rPr lang="en-US" sz="2400" dirty="0" smtClean="0">
                <a:latin typeface="Times New Roman" panose="02020603050405020304" pitchFamily="18" charset="0"/>
                <a:cs typeface="Times New Roman" panose="02020603050405020304" pitchFamily="18" charset="0"/>
              </a:rPr>
              <a:t>by the equation below, </a:t>
            </a:r>
            <a:r>
              <a:rPr lang="en-US" sz="2400" dirty="0">
                <a:latin typeface="Times New Roman" panose="02020603050405020304" pitchFamily="18" charset="0"/>
                <a:cs typeface="Times New Roman" panose="02020603050405020304" pitchFamily="18" charset="0"/>
              </a:rPr>
              <a:t>is used for most </a:t>
            </a:r>
            <a:r>
              <a:rPr lang="en-US" sz="2400" dirty="0" smtClean="0">
                <a:latin typeface="Times New Roman" panose="02020603050405020304" pitchFamily="18" charset="0"/>
                <a:cs typeface="Times New Roman" panose="02020603050405020304" pitchFamily="18" charset="0"/>
              </a:rPr>
              <a:t>meteorological purposes</a:t>
            </a:r>
          </a:p>
          <a:p>
            <a:pPr algn="just"/>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r>
              <a:rPr lang="en-US" sz="2400" i="1" dirty="0">
                <a:solidFill>
                  <a:srgbClr val="FF0000"/>
                </a:solidFill>
                <a:latin typeface="Times New Roman" panose="02020603050405020304" pitchFamily="18" charset="0"/>
                <a:cs typeface="Times New Roman" panose="02020603050405020304" pitchFamily="18" charset="0"/>
              </a:rPr>
              <a:t>T</a:t>
            </a:r>
            <a:r>
              <a:rPr lang="en-US" sz="2400" dirty="0" smtClean="0">
                <a:solidFill>
                  <a:srgbClr val="FF0000"/>
                </a:solidFill>
                <a:latin typeface="Times New Roman" panose="02020603050405020304" pitchFamily="18" charset="0"/>
                <a:cs typeface="Times New Roman" panose="02020603050405020304" pitchFamily="18" charset="0"/>
              </a:rPr>
              <a:t>/°</a:t>
            </a:r>
            <a:r>
              <a:rPr lang="en-US" sz="2400" dirty="0">
                <a:solidFill>
                  <a:srgbClr val="FF0000"/>
                </a:solidFill>
                <a:latin typeface="Times New Roman" panose="02020603050405020304" pitchFamily="18" charset="0"/>
                <a:cs typeface="Times New Roman" panose="02020603050405020304" pitchFamily="18" charset="0"/>
              </a:rPr>
              <a:t>C = </a:t>
            </a:r>
            <a:r>
              <a:rPr lang="en-US" sz="2400" i="1" dirty="0">
                <a:solidFill>
                  <a:srgbClr val="FF0000"/>
                </a:solidFill>
                <a:latin typeface="Times New Roman" panose="02020603050405020304" pitchFamily="18" charset="0"/>
                <a:cs typeface="Times New Roman" panose="02020603050405020304" pitchFamily="18" charset="0"/>
              </a:rPr>
              <a:t>T</a:t>
            </a:r>
            <a:r>
              <a:rPr lang="en-US" sz="2400" dirty="0">
                <a:solidFill>
                  <a:srgbClr val="FF0000"/>
                </a:solidFill>
                <a:latin typeface="Times New Roman" panose="02020603050405020304" pitchFamily="18" charset="0"/>
                <a:cs typeface="Times New Roman" panose="02020603050405020304" pitchFamily="18" charset="0"/>
              </a:rPr>
              <a:t>/K – 273.15</a:t>
            </a:r>
          </a:p>
        </p:txBody>
      </p:sp>
      <p:sp>
        <p:nvSpPr>
          <p:cNvPr id="4" name="Slide Number Placeholder 3"/>
          <p:cNvSpPr>
            <a:spLocks noGrp="1"/>
          </p:cNvSpPr>
          <p:nvPr>
            <p:ph type="sldNum" sz="quarter" idx="12"/>
          </p:nvPr>
        </p:nvSpPr>
        <p:spPr/>
        <p:txBody>
          <a:bodyPr/>
          <a:lstStyle/>
          <a:p>
            <a:fld id="{D5E8931E-3325-4133-8C01-1A2B53BD362A}" type="slidenum">
              <a:rPr lang="en-US" smtClean="0"/>
              <a:t>18</a:t>
            </a:fld>
            <a:endParaRPr lang="en-US"/>
          </a:p>
        </p:txBody>
      </p:sp>
      <p:sp>
        <p:nvSpPr>
          <p:cNvPr id="5" name="Footer Placeholder 4"/>
          <p:cNvSpPr>
            <a:spLocks noGrp="1"/>
          </p:cNvSpPr>
          <p:nvPr>
            <p:ph type="ftr" sz="quarter" idx="11"/>
          </p:nvPr>
        </p:nvSpPr>
        <p:spPr>
          <a:xfrm>
            <a:off x="4038600" y="6477373"/>
            <a:ext cx="4114800" cy="365125"/>
          </a:xfrm>
        </p:spPr>
        <p:txBody>
          <a:bodyPr/>
          <a:lstStyle/>
          <a:p>
            <a:r>
              <a:rPr lang="en-GB" smtClean="0"/>
              <a:t>MET256: WEATHER FORECASTING AND OBSERVATION</a:t>
            </a:r>
            <a:endParaRPr lang="en-GB"/>
          </a:p>
        </p:txBody>
      </p:sp>
    </p:spTree>
    <p:extLst>
      <p:ext uri="{BB962C8B-B14F-4D97-AF65-F5344CB8AC3E}">
        <p14:creationId xmlns:p14="http://schemas.microsoft.com/office/powerpoint/2010/main" val="32599834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smtClean="0"/>
              <a:t>MET256: WEATHER FORECASTING AND OBSERVATION</a:t>
            </a:r>
            <a:endParaRPr lang="en-GB"/>
          </a:p>
        </p:txBody>
      </p:sp>
      <p:sp>
        <p:nvSpPr>
          <p:cNvPr id="3" name="Slide Number Placeholder 2"/>
          <p:cNvSpPr>
            <a:spLocks noGrp="1"/>
          </p:cNvSpPr>
          <p:nvPr>
            <p:ph type="sldNum" sz="quarter" idx="12"/>
          </p:nvPr>
        </p:nvSpPr>
        <p:spPr/>
        <p:txBody>
          <a:bodyPr/>
          <a:lstStyle/>
          <a:p>
            <a:fld id="{46CBDAFF-6F72-4DEC-A76B-3A5A3345B25A}" type="slidenum">
              <a:rPr lang="en-GB" smtClean="0"/>
              <a:t>19</a:t>
            </a:fld>
            <a:endParaRPr lang="en-GB"/>
          </a:p>
        </p:txBody>
      </p:sp>
      <p:sp>
        <p:nvSpPr>
          <p:cNvPr id="4" name="Subtitle 2"/>
          <p:cNvSpPr txBox="1">
            <a:spLocks/>
          </p:cNvSpPr>
          <p:nvPr/>
        </p:nvSpPr>
        <p:spPr>
          <a:xfrm>
            <a:off x="329482" y="1635617"/>
            <a:ext cx="11596353" cy="3644721"/>
          </a:xfrm>
          <a:prstGeom prst="rect">
            <a:avLst/>
          </a:prstGeom>
          <a:solidFill>
            <a:schemeClr val="accent6">
              <a:lumMod val="60000"/>
              <a:lumOff val="40000"/>
            </a:schemeClr>
          </a:solidFill>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GB" sz="4400" b="1" u="sng" dirty="0" smtClean="0">
                <a:solidFill>
                  <a:srgbClr val="FF0000"/>
                </a:solidFill>
              </a:rPr>
              <a:t>QUICK TRIAL</a:t>
            </a:r>
          </a:p>
          <a:p>
            <a:pPr algn="just"/>
            <a:endParaRPr lang="en-GB" sz="4400" b="1" dirty="0" smtClean="0">
              <a:solidFill>
                <a:srgbClr val="FF0000"/>
              </a:solidFill>
            </a:endParaRPr>
          </a:p>
          <a:p>
            <a:pPr marL="514350" indent="-514350" algn="just">
              <a:buFont typeface="+mj-lt"/>
              <a:buAutoNum type="romanLcPeriod"/>
            </a:pPr>
            <a:r>
              <a:rPr lang="en-US" sz="2800" b="1" i="1" dirty="0" smtClean="0">
                <a:ea typeface="Times New Roman" panose="02020603050405020304" pitchFamily="18" charset="0"/>
                <a:cs typeface="Times New Roman" panose="02020603050405020304" pitchFamily="18" charset="0"/>
              </a:rPr>
              <a:t>Write a simple FORTRAN script that reads Temperature values (in </a:t>
            </a:r>
            <a:r>
              <a:rPr lang="en-US" sz="2800" b="1" i="1" smtClean="0">
                <a:ea typeface="Times New Roman" panose="02020603050405020304" pitchFamily="18" charset="0"/>
                <a:cs typeface="Times New Roman" panose="02020603050405020304" pitchFamily="18" charset="0"/>
              </a:rPr>
              <a:t>degrees Celsius</a:t>
            </a:r>
            <a:r>
              <a:rPr lang="en-US" sz="2800" b="1" i="1" dirty="0" smtClean="0">
                <a:ea typeface="Times New Roman" panose="02020603050405020304" pitchFamily="18" charset="0"/>
                <a:cs typeface="Times New Roman" panose="02020603050405020304" pitchFamily="18" charset="0"/>
              </a:rPr>
              <a:t>) </a:t>
            </a:r>
            <a:r>
              <a:rPr lang="en-US" sz="2800" b="1" i="1" dirty="0" smtClean="0">
                <a:ea typeface="Times New Roman" panose="02020603050405020304" pitchFamily="18" charset="0"/>
                <a:cs typeface="Times New Roman" panose="02020603050405020304" pitchFamily="18" charset="0"/>
              </a:rPr>
              <a:t>from the file ‘Air-Temperature.csv’, and convert them into Kelvin temperature values. Save the output data into the file Your_Index_Number-Air-Temperature-Assignment.csv. Also save the script as </a:t>
            </a:r>
            <a:r>
              <a:rPr lang="en-US" sz="2800" b="1" i="1" dirty="0" err="1" smtClean="0">
                <a:ea typeface="Times New Roman" panose="02020603050405020304" pitchFamily="18" charset="0"/>
                <a:cs typeface="Times New Roman" panose="02020603050405020304" pitchFamily="18" charset="0"/>
              </a:rPr>
              <a:t>Your_Index_Number</a:t>
            </a:r>
            <a:r>
              <a:rPr lang="en-US" sz="2800" b="1" i="1" dirty="0" smtClean="0">
                <a:ea typeface="Times New Roman" panose="02020603050405020304" pitchFamily="18" charset="0"/>
                <a:cs typeface="Times New Roman" panose="02020603050405020304" pitchFamily="18" charset="0"/>
              </a:rPr>
              <a:t>-Air-Temperature-</a:t>
            </a:r>
            <a:r>
              <a:rPr lang="en-US" sz="2800" b="1" i="1" dirty="0" err="1" smtClean="0">
                <a:ea typeface="Times New Roman" panose="02020603050405020304" pitchFamily="18" charset="0"/>
                <a:cs typeface="Times New Roman" panose="02020603050405020304" pitchFamily="18" charset="0"/>
              </a:rPr>
              <a:t>Assignment.f</a:t>
            </a:r>
            <a:endParaRPr lang="en-US" sz="2800" b="1" i="1" dirty="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08636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986" y="2799231"/>
            <a:ext cx="10515600" cy="742458"/>
          </a:xfrm>
        </p:spPr>
        <p:txBody>
          <a:bodyPr>
            <a:noAutofit/>
          </a:bodyPr>
          <a:lstStyle/>
          <a:p>
            <a:pPr algn="ctr"/>
            <a:r>
              <a:rPr lang="en-GB" sz="9600" b="1" dirty="0" smtClean="0">
                <a:solidFill>
                  <a:srgbClr val="FF0000"/>
                </a:solidFill>
                <a:latin typeface="Arial Black" panose="020B0A04020102020204" pitchFamily="34" charset="0"/>
              </a:rPr>
              <a:t>LECTURE    2</a:t>
            </a:r>
            <a:endParaRPr lang="en-GB" sz="9600" b="1" dirty="0">
              <a:solidFill>
                <a:srgbClr val="FF0000"/>
              </a:solidFill>
              <a:latin typeface="Arial Black" panose="020B0A04020102020204" pitchFamily="34" charset="0"/>
            </a:endParaRPr>
          </a:p>
        </p:txBody>
      </p:sp>
      <p:sp>
        <p:nvSpPr>
          <p:cNvPr id="3" name="Footer Placeholder 2"/>
          <p:cNvSpPr>
            <a:spLocks noGrp="1"/>
          </p:cNvSpPr>
          <p:nvPr>
            <p:ph type="ftr" sz="quarter" idx="11"/>
          </p:nvPr>
        </p:nvSpPr>
        <p:spPr/>
        <p:txBody>
          <a:bodyPr/>
          <a:lstStyle/>
          <a:p>
            <a:r>
              <a:rPr lang="en-GB" smtClean="0"/>
              <a:t>MET256: WEATHER FORECASTING AND OBSERVATION</a:t>
            </a:r>
            <a:endParaRPr lang="en-GB"/>
          </a:p>
        </p:txBody>
      </p:sp>
      <p:sp>
        <p:nvSpPr>
          <p:cNvPr id="4" name="Slide Number Placeholder 3"/>
          <p:cNvSpPr>
            <a:spLocks noGrp="1"/>
          </p:cNvSpPr>
          <p:nvPr>
            <p:ph type="sldNum" sz="quarter" idx="12"/>
          </p:nvPr>
        </p:nvSpPr>
        <p:spPr/>
        <p:txBody>
          <a:bodyPr/>
          <a:lstStyle/>
          <a:p>
            <a:fld id="{46CBDAFF-6F72-4DEC-A76B-3A5A3345B25A}" type="slidenum">
              <a:rPr lang="en-GB" smtClean="0"/>
              <a:t>2</a:t>
            </a:fld>
            <a:endParaRPr lang="en-GB"/>
          </a:p>
        </p:txBody>
      </p:sp>
    </p:spTree>
    <p:extLst>
      <p:ext uri="{BB962C8B-B14F-4D97-AF65-F5344CB8AC3E}">
        <p14:creationId xmlns:p14="http://schemas.microsoft.com/office/powerpoint/2010/main" val="10563708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599" y="955868"/>
            <a:ext cx="10820400" cy="5632311"/>
          </a:xfrm>
          <a:prstGeom prst="rect">
            <a:avLst/>
          </a:prstGeom>
        </p:spPr>
        <p:txBody>
          <a:bodyPr wrap="square">
            <a:spAutoFit/>
          </a:bodyPr>
          <a:lstStyle/>
          <a:p>
            <a:pPr>
              <a:lnSpc>
                <a:spcPct val="150000"/>
              </a:lnSpc>
            </a:pPr>
            <a:r>
              <a:rPr lang="en-US" sz="2400" dirty="0" smtClean="0">
                <a:solidFill>
                  <a:srgbClr val="1A171B"/>
                </a:solidFill>
                <a:latin typeface="Times New Roman" panose="02020603050405020304" pitchFamily="18" charset="0"/>
                <a:cs typeface="Times New Roman" panose="02020603050405020304" pitchFamily="18" charset="0"/>
              </a:rPr>
              <a:t>(</a:t>
            </a:r>
            <a:r>
              <a:rPr lang="en-US" sz="2400" dirty="0">
                <a:solidFill>
                  <a:srgbClr val="1A171B"/>
                </a:solidFill>
                <a:latin typeface="Times New Roman" panose="02020603050405020304" pitchFamily="18" charset="0"/>
                <a:cs typeface="Times New Roman" panose="02020603050405020304" pitchFamily="18" charset="0"/>
              </a:rPr>
              <a:t>a) The air near the Earth’s surface;</a:t>
            </a:r>
          </a:p>
          <a:p>
            <a:pPr>
              <a:lnSpc>
                <a:spcPct val="150000"/>
              </a:lnSpc>
            </a:pPr>
            <a:r>
              <a:rPr lang="en-US" sz="2400" dirty="0">
                <a:solidFill>
                  <a:srgbClr val="1A171B"/>
                </a:solidFill>
                <a:latin typeface="Times New Roman" panose="02020603050405020304" pitchFamily="18" charset="0"/>
                <a:cs typeface="Times New Roman" panose="02020603050405020304" pitchFamily="18" charset="0"/>
              </a:rPr>
              <a:t>(b) The surface of the ground</a:t>
            </a:r>
            <a:r>
              <a:rPr lang="en-US" sz="2400" dirty="0" smtClean="0">
                <a:solidFill>
                  <a:srgbClr val="1A171B"/>
                </a:solidFill>
                <a:latin typeface="Times New Roman" panose="02020603050405020304" pitchFamily="18" charset="0"/>
                <a:cs typeface="Times New Roman" panose="02020603050405020304" pitchFamily="18" charset="0"/>
              </a:rPr>
              <a:t>;</a:t>
            </a:r>
          </a:p>
          <a:p>
            <a:pPr>
              <a:lnSpc>
                <a:spcPct val="150000"/>
              </a:lnSpc>
            </a:pPr>
            <a:r>
              <a:rPr lang="en-US" sz="2400" dirty="0">
                <a:latin typeface="Times New Roman" panose="02020603050405020304" pitchFamily="18" charset="0"/>
                <a:cs typeface="Times New Roman" panose="02020603050405020304" pitchFamily="18" charset="0"/>
              </a:rPr>
              <a:t>(c) The soil at various depths;</a:t>
            </a:r>
          </a:p>
          <a:p>
            <a:pPr>
              <a:lnSpc>
                <a:spcPct val="150000"/>
              </a:lnSpc>
            </a:pPr>
            <a:r>
              <a:rPr lang="en-US" sz="2400" dirty="0">
                <a:latin typeface="Times New Roman" panose="02020603050405020304" pitchFamily="18" charset="0"/>
                <a:cs typeface="Times New Roman" panose="02020603050405020304" pitchFamily="18" charset="0"/>
              </a:rPr>
              <a:t>(d) The surface levels of the sea and lakes;</a:t>
            </a:r>
          </a:p>
          <a:p>
            <a:pPr>
              <a:lnSpc>
                <a:spcPct val="150000"/>
              </a:lnSpc>
            </a:pPr>
            <a:r>
              <a:rPr lang="en-US" sz="2400" dirty="0">
                <a:latin typeface="Times New Roman" panose="02020603050405020304" pitchFamily="18" charset="0"/>
                <a:cs typeface="Times New Roman" panose="02020603050405020304" pitchFamily="18" charset="0"/>
              </a:rPr>
              <a:t>(e) The upper air</a:t>
            </a:r>
            <a:r>
              <a:rPr lang="en-US" sz="2400" dirty="0" smtClean="0">
                <a:latin typeface="Times New Roman" panose="02020603050405020304" pitchFamily="18" charset="0"/>
                <a:cs typeface="Times New Roman" panose="02020603050405020304" pitchFamily="18" charset="0"/>
              </a:rPr>
              <a:t>.</a:t>
            </a:r>
          </a:p>
          <a:p>
            <a:pPr>
              <a:lnSpc>
                <a:spcPct val="150000"/>
              </a:lnSpc>
            </a:pPr>
            <a:r>
              <a:rPr lang="en-US" sz="2400" dirty="0">
                <a:solidFill>
                  <a:srgbClr val="1A171B"/>
                </a:solidFill>
                <a:latin typeface="Times New Roman" panose="02020603050405020304" pitchFamily="18" charset="0"/>
                <a:cs typeface="Times New Roman" panose="02020603050405020304" pitchFamily="18" charset="0"/>
              </a:rPr>
              <a:t>These measurements are required, either jointly or independently and locally or globally for </a:t>
            </a:r>
          </a:p>
          <a:p>
            <a:pPr marL="285750" indent="-285750">
              <a:lnSpc>
                <a:spcPct val="150000"/>
              </a:lnSpc>
              <a:buFont typeface="Wingdings" pitchFamily="2" charset="2"/>
              <a:buChar char="Ø"/>
            </a:pPr>
            <a:r>
              <a:rPr lang="en-US" sz="2400" dirty="0">
                <a:solidFill>
                  <a:srgbClr val="1A171B"/>
                </a:solidFill>
                <a:latin typeface="Times New Roman" panose="02020603050405020304" pitchFamily="18" charset="0"/>
                <a:cs typeface="Times New Roman" panose="02020603050405020304" pitchFamily="18" charset="0"/>
              </a:rPr>
              <a:t> input to numerical weather prediction models,</a:t>
            </a:r>
          </a:p>
          <a:p>
            <a:pPr marL="285750" indent="-285750">
              <a:lnSpc>
                <a:spcPct val="150000"/>
              </a:lnSpc>
              <a:buFont typeface="Wingdings" pitchFamily="2" charset="2"/>
              <a:buChar char="Ø"/>
            </a:pPr>
            <a:r>
              <a:rPr lang="en-US" sz="2400" dirty="0">
                <a:solidFill>
                  <a:srgbClr val="1A171B"/>
                </a:solidFill>
                <a:latin typeface="Times New Roman" panose="02020603050405020304" pitchFamily="18" charset="0"/>
                <a:cs typeface="Times New Roman" panose="02020603050405020304" pitchFamily="18" charset="0"/>
              </a:rPr>
              <a:t>  hydrological and agricultural purposes, and as</a:t>
            </a:r>
          </a:p>
          <a:p>
            <a:pPr marL="285750" indent="-285750">
              <a:lnSpc>
                <a:spcPct val="150000"/>
              </a:lnSpc>
              <a:buFont typeface="Wingdings" pitchFamily="2" charset="2"/>
              <a:buChar char="Ø"/>
            </a:pPr>
            <a:r>
              <a:rPr lang="en-US" sz="2400" dirty="0">
                <a:solidFill>
                  <a:srgbClr val="1A171B"/>
                </a:solidFill>
                <a:latin typeface="Times New Roman" panose="02020603050405020304" pitchFamily="18" charset="0"/>
                <a:cs typeface="Times New Roman" panose="02020603050405020304" pitchFamily="18" charset="0"/>
              </a:rPr>
              <a:t> indicators of climatic variability</a:t>
            </a:r>
            <a:r>
              <a:rPr lang="en-US" sz="2400" dirty="0" smtClean="0">
                <a:solidFill>
                  <a:srgbClr val="1A171B"/>
                </a:solidFill>
                <a:latin typeface="Times New Roman" panose="02020603050405020304" pitchFamily="18" charset="0"/>
                <a:cs typeface="Times New Roman" panose="02020603050405020304" pitchFamily="18" charset="0"/>
              </a:rPr>
              <a:t>.</a:t>
            </a:r>
            <a:endParaRPr lang="en-US" sz="2400" dirty="0">
              <a:solidFill>
                <a:srgbClr val="1A171B"/>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E8931E-3325-4133-8C01-1A2B53BD362A}" type="slidenum">
              <a:rPr lang="en-US" smtClean="0"/>
              <a:t>20</a:t>
            </a:fld>
            <a:endParaRPr lang="en-US"/>
          </a:p>
        </p:txBody>
      </p:sp>
      <p:sp>
        <p:nvSpPr>
          <p:cNvPr id="6" name="Rectangle 5"/>
          <p:cNvSpPr/>
          <p:nvPr/>
        </p:nvSpPr>
        <p:spPr>
          <a:xfrm>
            <a:off x="74050" y="-53099"/>
            <a:ext cx="10987827" cy="1015663"/>
          </a:xfrm>
          <a:prstGeom prst="rect">
            <a:avLst/>
          </a:prstGeom>
        </p:spPr>
        <p:txBody>
          <a:bodyPr wrap="square">
            <a:spAutoFit/>
          </a:bodyPr>
          <a:lstStyle/>
          <a:p>
            <a:r>
              <a:rPr lang="en-US" sz="3000" b="1" dirty="0">
                <a:solidFill>
                  <a:srgbClr val="FF0000"/>
                </a:solidFill>
                <a:latin typeface="Times New Roman" panose="02020603050405020304" pitchFamily="18" charset="0"/>
                <a:cs typeface="Times New Roman" panose="02020603050405020304" pitchFamily="18" charset="0"/>
              </a:rPr>
              <a:t>Meteorological requirements for temperature measurements primarily relate </a:t>
            </a:r>
            <a:r>
              <a:rPr lang="en-US" sz="3000" b="1" dirty="0" smtClean="0">
                <a:solidFill>
                  <a:srgbClr val="FF0000"/>
                </a:solidFill>
                <a:latin typeface="Times New Roman" panose="02020603050405020304" pitchFamily="18" charset="0"/>
                <a:cs typeface="Times New Roman" panose="02020603050405020304" pitchFamily="18" charset="0"/>
              </a:rPr>
              <a:t>to:</a:t>
            </a:r>
            <a:endParaRPr lang="en-US" sz="3000" b="1" dirty="0">
              <a:solidFill>
                <a:srgbClr val="FF0000"/>
              </a:solidFill>
              <a:latin typeface="Times New Roman" panose="02020603050405020304" pitchFamily="18" charset="0"/>
              <a:cs typeface="Times New Roman" panose="02020603050405020304" pitchFamily="18" charset="0"/>
            </a:endParaRPr>
          </a:p>
        </p:txBody>
      </p:sp>
      <p:sp>
        <p:nvSpPr>
          <p:cNvPr id="2" name="Footer Placeholder 1"/>
          <p:cNvSpPr>
            <a:spLocks noGrp="1"/>
          </p:cNvSpPr>
          <p:nvPr>
            <p:ph type="ftr" sz="quarter" idx="11"/>
          </p:nvPr>
        </p:nvSpPr>
        <p:spPr/>
        <p:txBody>
          <a:bodyPr/>
          <a:lstStyle/>
          <a:p>
            <a:r>
              <a:rPr lang="en-GB" smtClean="0"/>
              <a:t>MET256: WEATHER FORECASTING AND OBSERVATION</a:t>
            </a:r>
            <a:endParaRPr lang="en-GB"/>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8298" r="37414"/>
          <a:stretch/>
        </p:blipFill>
        <p:spPr>
          <a:xfrm rot="16200000">
            <a:off x="8019097" y="-1301020"/>
            <a:ext cx="1452282" cy="5979450"/>
          </a:xfrm>
          <a:prstGeom prst="rect">
            <a:avLst/>
          </a:prstGeom>
        </p:spPr>
      </p:pic>
    </p:spTree>
    <p:extLst>
      <p:ext uri="{BB962C8B-B14F-4D97-AF65-F5344CB8AC3E}">
        <p14:creationId xmlns:p14="http://schemas.microsoft.com/office/powerpoint/2010/main" val="10647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3031" y="331839"/>
            <a:ext cx="11563350" cy="3323987"/>
          </a:xfrm>
          <a:prstGeom prst="rect">
            <a:avLst/>
          </a:prstGeom>
        </p:spPr>
        <p:txBody>
          <a:bodyPr wrap="square">
            <a:spAutoFit/>
          </a:bodyPr>
          <a:lstStyle/>
          <a:p>
            <a:pPr algn="just">
              <a:lnSpc>
                <a:spcPct val="150000"/>
              </a:lnSpc>
            </a:pPr>
            <a:r>
              <a:rPr lang="en-US" sz="2800" dirty="0">
                <a:solidFill>
                  <a:srgbClr val="1A171B"/>
                </a:solidFill>
                <a:latin typeface="Times New Roman" panose="02020603050405020304" pitchFamily="18" charset="0"/>
                <a:cs typeface="Times New Roman" panose="02020603050405020304" pitchFamily="18" charset="0"/>
              </a:rPr>
              <a:t> Local temperature also has direct physiological significance for the </a:t>
            </a:r>
            <a:endParaRPr lang="en-US" sz="2800" dirty="0" smtClean="0">
              <a:solidFill>
                <a:srgbClr val="1A171B"/>
              </a:solidFill>
              <a:latin typeface="Times New Roman" panose="02020603050405020304" pitchFamily="18" charset="0"/>
              <a:cs typeface="Times New Roman" panose="02020603050405020304" pitchFamily="18" charset="0"/>
            </a:endParaRPr>
          </a:p>
          <a:p>
            <a:pPr algn="just">
              <a:lnSpc>
                <a:spcPct val="150000"/>
              </a:lnSpc>
            </a:pPr>
            <a:r>
              <a:rPr lang="en-US" sz="2800" dirty="0" smtClean="0">
                <a:solidFill>
                  <a:srgbClr val="1A171B"/>
                </a:solidFill>
                <a:latin typeface="Times New Roman" panose="02020603050405020304" pitchFamily="18" charset="0"/>
                <a:cs typeface="Times New Roman" panose="02020603050405020304" pitchFamily="18" charset="0"/>
              </a:rPr>
              <a:t>day-to-day </a:t>
            </a:r>
            <a:r>
              <a:rPr lang="en-US" sz="2800" dirty="0">
                <a:solidFill>
                  <a:srgbClr val="1A171B"/>
                </a:solidFill>
                <a:latin typeface="Times New Roman" panose="02020603050405020304" pitchFamily="18" charset="0"/>
                <a:cs typeface="Times New Roman" panose="02020603050405020304" pitchFamily="18" charset="0"/>
              </a:rPr>
              <a:t>activities of </a:t>
            </a:r>
            <a:r>
              <a:rPr lang="en-US" sz="2800" dirty="0" smtClean="0">
                <a:solidFill>
                  <a:srgbClr val="1A171B"/>
                </a:solidFill>
                <a:latin typeface="Times New Roman" panose="02020603050405020304" pitchFamily="18" charset="0"/>
                <a:cs typeface="Times New Roman" panose="02020603050405020304" pitchFamily="18" charset="0"/>
              </a:rPr>
              <a:t>the </a:t>
            </a:r>
            <a:r>
              <a:rPr lang="en-US" sz="2800" dirty="0">
                <a:solidFill>
                  <a:srgbClr val="1A171B"/>
                </a:solidFill>
                <a:latin typeface="Times New Roman" panose="02020603050405020304" pitchFamily="18" charset="0"/>
                <a:cs typeface="Times New Roman" panose="02020603050405020304" pitchFamily="18" charset="0"/>
              </a:rPr>
              <a:t>world’s population.</a:t>
            </a:r>
          </a:p>
          <a:p>
            <a:pPr algn="just">
              <a:lnSpc>
                <a:spcPct val="150000"/>
              </a:lnSpc>
            </a:pPr>
            <a:endParaRPr lang="en-US" sz="2800" dirty="0" smtClean="0">
              <a:solidFill>
                <a:srgbClr val="1A171B"/>
              </a:solidFill>
              <a:latin typeface="Times New Roman" panose="02020603050405020304" pitchFamily="18" charset="0"/>
              <a:cs typeface="Times New Roman" panose="02020603050405020304" pitchFamily="18" charset="0"/>
            </a:endParaRPr>
          </a:p>
          <a:p>
            <a:pPr algn="just">
              <a:lnSpc>
                <a:spcPct val="150000"/>
              </a:lnSpc>
            </a:pPr>
            <a:r>
              <a:rPr lang="en-US" sz="2800" dirty="0" smtClean="0">
                <a:solidFill>
                  <a:srgbClr val="1A171B"/>
                </a:solidFill>
                <a:latin typeface="Times New Roman" panose="02020603050405020304" pitchFamily="18" charset="0"/>
                <a:cs typeface="Times New Roman" panose="02020603050405020304" pitchFamily="18" charset="0"/>
              </a:rPr>
              <a:t>Measurements </a:t>
            </a:r>
            <a:r>
              <a:rPr lang="en-US" sz="2800" dirty="0">
                <a:solidFill>
                  <a:srgbClr val="1A171B"/>
                </a:solidFill>
                <a:latin typeface="Times New Roman" panose="02020603050405020304" pitchFamily="18" charset="0"/>
                <a:cs typeface="Times New Roman" panose="02020603050405020304" pitchFamily="18" charset="0"/>
              </a:rPr>
              <a:t>of temperature may be required as continuous records or may be sampled at different time intervals</a:t>
            </a:r>
            <a:r>
              <a:rPr lang="en-US" sz="2800" dirty="0" smtClean="0">
                <a:solidFill>
                  <a:srgbClr val="1A171B"/>
                </a:solidFill>
                <a:latin typeface="Times New Roman" panose="02020603050405020304" pitchFamily="18" charset="0"/>
                <a:cs typeface="Times New Roman" panose="02020603050405020304" pitchFamily="18" charset="0"/>
              </a:rPr>
              <a:t>.</a:t>
            </a:r>
          </a:p>
        </p:txBody>
      </p:sp>
      <p:sp>
        <p:nvSpPr>
          <p:cNvPr id="5" name="Slide Number Placeholder 4"/>
          <p:cNvSpPr>
            <a:spLocks noGrp="1"/>
          </p:cNvSpPr>
          <p:nvPr>
            <p:ph type="sldNum" sz="quarter" idx="12"/>
          </p:nvPr>
        </p:nvSpPr>
        <p:spPr/>
        <p:txBody>
          <a:bodyPr/>
          <a:lstStyle/>
          <a:p>
            <a:fld id="{D5E8931E-3325-4133-8C01-1A2B53BD362A}" type="slidenum">
              <a:rPr lang="en-US" smtClean="0"/>
              <a:t>21</a:t>
            </a:fld>
            <a:endParaRPr lang="en-US"/>
          </a:p>
        </p:txBody>
      </p:sp>
      <p:sp>
        <p:nvSpPr>
          <p:cNvPr id="2" name="Footer Placeholder 1"/>
          <p:cNvSpPr>
            <a:spLocks noGrp="1"/>
          </p:cNvSpPr>
          <p:nvPr>
            <p:ph type="ftr" sz="quarter" idx="11"/>
          </p:nvPr>
        </p:nvSpPr>
        <p:spPr/>
        <p:txBody>
          <a:bodyPr/>
          <a:lstStyle/>
          <a:p>
            <a:r>
              <a:rPr lang="en-GB" smtClean="0"/>
              <a:t>MET256: WEATHER FORECASTING AND OBSERVATION</a:t>
            </a:r>
            <a:endParaRPr lang="en-GB"/>
          </a:p>
        </p:txBody>
      </p:sp>
    </p:spTree>
    <p:extLst>
      <p:ext uri="{BB962C8B-B14F-4D97-AF65-F5344CB8AC3E}">
        <p14:creationId xmlns:p14="http://schemas.microsoft.com/office/powerpoint/2010/main" val="27104242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3030" y="618215"/>
            <a:ext cx="11905193" cy="6186309"/>
          </a:xfrm>
          <a:prstGeom prst="rect">
            <a:avLst/>
          </a:prstGeom>
        </p:spPr>
        <p:txBody>
          <a:bodyPr wrap="square">
            <a:spAutoFit/>
          </a:bodyPr>
          <a:lstStyle/>
          <a:p>
            <a:pPr>
              <a:lnSpc>
                <a:spcPct val="150000"/>
              </a:lnSpc>
            </a:pPr>
            <a:r>
              <a:rPr lang="en-US" sz="2400" dirty="0" smtClean="0">
                <a:latin typeface="Times New Roman" panose="02020603050405020304" pitchFamily="18" charset="0"/>
                <a:cs typeface="Times New Roman" panose="02020603050405020304" pitchFamily="18" charset="0"/>
              </a:rPr>
              <a:t>Temperature </a:t>
            </a:r>
            <a:r>
              <a:rPr lang="en-US" sz="2400" dirty="0">
                <a:latin typeface="Times New Roman" panose="02020603050405020304" pitchFamily="18" charset="0"/>
                <a:cs typeface="Times New Roman" panose="02020603050405020304" pitchFamily="18" charset="0"/>
              </a:rPr>
              <a:t>is one of the meteorological </a:t>
            </a:r>
            <a:r>
              <a:rPr lang="en-US" sz="2400" dirty="0" smtClean="0">
                <a:latin typeface="Times New Roman" panose="02020603050405020304" pitchFamily="18" charset="0"/>
                <a:cs typeface="Times New Roman" panose="02020603050405020304" pitchFamily="18" charset="0"/>
              </a:rPr>
              <a:t>quantities whose </a:t>
            </a:r>
            <a:r>
              <a:rPr lang="en-US" sz="2400" dirty="0">
                <a:latin typeface="Times New Roman" panose="02020603050405020304" pitchFamily="18" charset="0"/>
                <a:cs typeface="Times New Roman" panose="02020603050405020304" pitchFamily="18" charset="0"/>
              </a:rPr>
              <a:t>measurements are particularly sensitive </a:t>
            </a:r>
            <a:r>
              <a:rPr lang="en-US" sz="2400" dirty="0" smtClean="0">
                <a:latin typeface="Times New Roman" panose="02020603050405020304" pitchFamily="18" charset="0"/>
                <a:cs typeface="Times New Roman" panose="02020603050405020304" pitchFamily="18" charset="0"/>
              </a:rPr>
              <a:t>to exposure</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a:lnSpc>
                <a:spcPct val="150000"/>
              </a:lnSpc>
            </a:pPr>
            <a:endParaRPr lang="en-US" sz="2400" dirty="0">
              <a:latin typeface="Times New Roman" panose="02020603050405020304" pitchFamily="18" charset="0"/>
              <a:cs typeface="Times New Roman" panose="02020603050405020304" pitchFamily="18" charset="0"/>
            </a:endParaRPr>
          </a:p>
          <a:p>
            <a:pPr>
              <a:lnSpc>
                <a:spcPct val="150000"/>
              </a:lnSpc>
            </a:pPr>
            <a:r>
              <a:rPr lang="en-US" sz="2400" dirty="0" smtClean="0">
                <a:latin typeface="Times New Roman" panose="02020603050405020304" pitchFamily="18" charset="0"/>
                <a:cs typeface="Times New Roman" panose="02020603050405020304" pitchFamily="18" charset="0"/>
              </a:rPr>
              <a:t>For </a:t>
            </a:r>
            <a:r>
              <a:rPr lang="en-US" sz="2400" dirty="0">
                <a:latin typeface="Times New Roman" panose="02020603050405020304" pitchFamily="18" charset="0"/>
                <a:cs typeface="Times New Roman" panose="02020603050405020304" pitchFamily="18" charset="0"/>
              </a:rPr>
              <a:t>climate studies in particular, </a:t>
            </a:r>
            <a:r>
              <a:rPr lang="en-US" sz="2400" dirty="0" smtClean="0">
                <a:latin typeface="Times New Roman" panose="02020603050405020304" pitchFamily="18" charset="0"/>
                <a:cs typeface="Times New Roman" panose="02020603050405020304" pitchFamily="18" charset="0"/>
              </a:rPr>
              <a:t>temperature measurements </a:t>
            </a:r>
            <a:r>
              <a:rPr lang="en-US" sz="2400" dirty="0">
                <a:latin typeface="Times New Roman" panose="02020603050405020304" pitchFamily="18" charset="0"/>
                <a:cs typeface="Times New Roman" panose="02020603050405020304" pitchFamily="18" charset="0"/>
              </a:rPr>
              <a:t>are affected by the state of </a:t>
            </a:r>
            <a:r>
              <a:rPr lang="en-US" sz="2400" dirty="0" smtClean="0">
                <a:latin typeface="Times New Roman" panose="02020603050405020304" pitchFamily="18" charset="0"/>
                <a:cs typeface="Times New Roman" panose="02020603050405020304" pitchFamily="18" charset="0"/>
              </a:rPr>
              <a:t>the surroundings</a:t>
            </a:r>
            <a:r>
              <a:rPr lang="en-US" sz="2400" dirty="0">
                <a:latin typeface="Times New Roman" panose="02020603050405020304" pitchFamily="18" charset="0"/>
                <a:cs typeface="Times New Roman" panose="02020603050405020304" pitchFamily="18" charset="0"/>
              </a:rPr>
              <a:t>, by vegetation, by the presence </a:t>
            </a:r>
            <a:r>
              <a:rPr lang="en-US" sz="2400" dirty="0" smtClean="0">
                <a:latin typeface="Times New Roman" panose="02020603050405020304" pitchFamily="18" charset="0"/>
                <a:cs typeface="Times New Roman" panose="02020603050405020304" pitchFamily="18" charset="0"/>
              </a:rPr>
              <a:t>of buildings </a:t>
            </a:r>
            <a:r>
              <a:rPr lang="en-US" sz="2400" dirty="0">
                <a:latin typeface="Times New Roman" panose="02020603050405020304" pitchFamily="18" charset="0"/>
                <a:cs typeface="Times New Roman" panose="02020603050405020304" pitchFamily="18" charset="0"/>
              </a:rPr>
              <a:t>and other objects, by ground cover, </a:t>
            </a:r>
            <a:r>
              <a:rPr lang="en-US" sz="2400" dirty="0" smtClean="0">
                <a:latin typeface="Times New Roman" panose="02020603050405020304" pitchFamily="18" charset="0"/>
                <a:cs typeface="Times New Roman" panose="02020603050405020304" pitchFamily="18" charset="0"/>
              </a:rPr>
              <a:t>by the </a:t>
            </a:r>
            <a:r>
              <a:rPr lang="en-US" sz="2400" dirty="0">
                <a:latin typeface="Times New Roman" panose="02020603050405020304" pitchFamily="18" charset="0"/>
                <a:cs typeface="Times New Roman" panose="02020603050405020304" pitchFamily="18" charset="0"/>
              </a:rPr>
              <a:t>condition of, and changes in, the design of </a:t>
            </a:r>
            <a:r>
              <a:rPr lang="en-US" sz="2400" dirty="0" smtClean="0">
                <a:latin typeface="Times New Roman" panose="02020603050405020304" pitchFamily="18" charset="0"/>
                <a:cs typeface="Times New Roman" panose="02020603050405020304" pitchFamily="18" charset="0"/>
              </a:rPr>
              <a:t>the radiation </a:t>
            </a:r>
            <a:r>
              <a:rPr lang="en-US" sz="2400" dirty="0">
                <a:latin typeface="Times New Roman" panose="02020603050405020304" pitchFamily="18" charset="0"/>
                <a:cs typeface="Times New Roman" panose="02020603050405020304" pitchFamily="18" charset="0"/>
              </a:rPr>
              <a:t>shield or screen, and by other changes </a:t>
            </a:r>
            <a:r>
              <a:rPr lang="en-US" sz="2400" dirty="0" smtClean="0">
                <a:latin typeface="Times New Roman" panose="02020603050405020304" pitchFamily="18" charset="0"/>
                <a:cs typeface="Times New Roman" panose="02020603050405020304" pitchFamily="18" charset="0"/>
              </a:rPr>
              <a:t>in equipment</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a:lnSpc>
                <a:spcPct val="150000"/>
              </a:lnSpc>
            </a:pPr>
            <a:endParaRPr lang="en-US" sz="2400" dirty="0">
              <a:latin typeface="Times New Roman" panose="02020603050405020304" pitchFamily="18" charset="0"/>
              <a:cs typeface="Times New Roman" panose="02020603050405020304" pitchFamily="18" charset="0"/>
            </a:endParaRPr>
          </a:p>
          <a:p>
            <a:pPr>
              <a:lnSpc>
                <a:spcPct val="150000"/>
              </a:lnSpc>
            </a:pPr>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is important that records should </a:t>
            </a:r>
            <a:r>
              <a:rPr lang="en-US" sz="2400" dirty="0" smtClean="0">
                <a:latin typeface="Times New Roman" panose="02020603050405020304" pitchFamily="18" charset="0"/>
                <a:cs typeface="Times New Roman" panose="02020603050405020304" pitchFamily="18" charset="0"/>
              </a:rPr>
              <a:t>be kept </a:t>
            </a:r>
            <a:r>
              <a:rPr lang="en-US" sz="2400" dirty="0">
                <a:latin typeface="Times New Roman" panose="02020603050405020304" pitchFamily="18" charset="0"/>
                <a:cs typeface="Times New Roman" panose="02020603050405020304" pitchFamily="18" charset="0"/>
              </a:rPr>
              <a:t>not only of the temperature data, but also </a:t>
            </a:r>
            <a:r>
              <a:rPr lang="en-US" sz="2400" dirty="0" smtClean="0">
                <a:latin typeface="Times New Roman" panose="02020603050405020304" pitchFamily="18" charset="0"/>
                <a:cs typeface="Times New Roman" panose="02020603050405020304" pitchFamily="18" charset="0"/>
              </a:rPr>
              <a:t>of the </a:t>
            </a:r>
            <a:r>
              <a:rPr lang="en-US" sz="2400" dirty="0">
                <a:latin typeface="Times New Roman" panose="02020603050405020304" pitchFamily="18" charset="0"/>
                <a:cs typeface="Times New Roman" panose="02020603050405020304" pitchFamily="18" charset="0"/>
              </a:rPr>
              <a:t>circumstances in which the measurements </a:t>
            </a:r>
            <a:r>
              <a:rPr lang="en-US" sz="2400" dirty="0" smtClean="0">
                <a:latin typeface="Times New Roman" panose="02020603050405020304" pitchFamily="18" charset="0"/>
                <a:cs typeface="Times New Roman" panose="02020603050405020304" pitchFamily="18" charset="0"/>
              </a:rPr>
              <a:t>are taken</a:t>
            </a:r>
            <a:r>
              <a:rPr lang="en-US" sz="2400" dirty="0">
                <a:latin typeface="Times New Roman" panose="02020603050405020304" pitchFamily="18" charset="0"/>
                <a:cs typeface="Times New Roman" panose="02020603050405020304" pitchFamily="18" charset="0"/>
              </a:rPr>
              <a:t>. Such information is known as metadata (</a:t>
            </a:r>
            <a:r>
              <a:rPr lang="en-US" sz="2400" dirty="0" smtClean="0">
                <a:latin typeface="Times New Roman" panose="02020603050405020304" pitchFamily="18" charset="0"/>
                <a:cs typeface="Times New Roman" panose="02020603050405020304" pitchFamily="18" charset="0"/>
              </a:rPr>
              <a:t>data about </a:t>
            </a:r>
            <a:r>
              <a:rPr lang="en-US" sz="2400" dirty="0">
                <a:latin typeface="Times New Roman" panose="02020603050405020304" pitchFamily="18" charset="0"/>
                <a:cs typeface="Times New Roman" panose="02020603050405020304" pitchFamily="18" charset="0"/>
              </a:rPr>
              <a:t>data).</a:t>
            </a:r>
          </a:p>
        </p:txBody>
      </p:sp>
      <p:sp>
        <p:nvSpPr>
          <p:cNvPr id="5" name="Slide Number Placeholder 4"/>
          <p:cNvSpPr>
            <a:spLocks noGrp="1"/>
          </p:cNvSpPr>
          <p:nvPr>
            <p:ph type="sldNum" sz="quarter" idx="12"/>
          </p:nvPr>
        </p:nvSpPr>
        <p:spPr/>
        <p:txBody>
          <a:bodyPr/>
          <a:lstStyle/>
          <a:p>
            <a:fld id="{D5E8931E-3325-4133-8C01-1A2B53BD362A}" type="slidenum">
              <a:rPr lang="en-US" smtClean="0"/>
              <a:t>22</a:t>
            </a:fld>
            <a:endParaRPr lang="en-US"/>
          </a:p>
        </p:txBody>
      </p:sp>
      <p:sp>
        <p:nvSpPr>
          <p:cNvPr id="2" name="Rectangle 1"/>
          <p:cNvSpPr/>
          <p:nvPr/>
        </p:nvSpPr>
        <p:spPr>
          <a:xfrm>
            <a:off x="8902" y="-83333"/>
            <a:ext cx="12187581" cy="783163"/>
          </a:xfrm>
          <a:prstGeom prst="rect">
            <a:avLst/>
          </a:prstGeom>
        </p:spPr>
        <p:txBody>
          <a:bodyPr wrap="square">
            <a:spAutoFit/>
          </a:bodyPr>
          <a:lstStyle/>
          <a:p>
            <a:pPr>
              <a:lnSpc>
                <a:spcPct val="150000"/>
              </a:lnSpc>
            </a:pPr>
            <a:r>
              <a:rPr lang="en-US" sz="3400" b="1" dirty="0">
                <a:solidFill>
                  <a:srgbClr val="FF0000"/>
                </a:solidFill>
                <a:latin typeface="Times New Roman" panose="02020603050405020304" pitchFamily="18" charset="0"/>
                <a:cs typeface="Times New Roman" panose="02020603050405020304" pitchFamily="18" charset="0"/>
              </a:rPr>
              <a:t>Recording the circumstances in which measurements are taken</a:t>
            </a:r>
          </a:p>
        </p:txBody>
      </p:sp>
      <p:sp>
        <p:nvSpPr>
          <p:cNvPr id="4" name="Footer Placeholder 3"/>
          <p:cNvSpPr>
            <a:spLocks noGrp="1"/>
          </p:cNvSpPr>
          <p:nvPr>
            <p:ph type="ftr" sz="quarter" idx="11"/>
          </p:nvPr>
        </p:nvSpPr>
        <p:spPr/>
        <p:txBody>
          <a:bodyPr/>
          <a:lstStyle/>
          <a:p>
            <a:r>
              <a:rPr lang="en-GB" smtClean="0"/>
              <a:t>MET256: WEATHER FORECASTING AND OBSERVATION</a:t>
            </a:r>
            <a:endParaRPr lang="en-GB"/>
          </a:p>
        </p:txBody>
      </p:sp>
    </p:spTree>
    <p:extLst>
      <p:ext uri="{BB962C8B-B14F-4D97-AF65-F5344CB8AC3E}">
        <p14:creationId xmlns:p14="http://schemas.microsoft.com/office/powerpoint/2010/main" val="5101801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777" y="540430"/>
            <a:ext cx="11849100" cy="5262979"/>
          </a:xfrm>
          <a:prstGeom prst="rect">
            <a:avLst/>
          </a:prstGeom>
        </p:spPr>
        <p:txBody>
          <a:bodyPr wrap="square">
            <a:spAutoFit/>
          </a:bodyPr>
          <a:lstStyle/>
          <a:p>
            <a:pPr algn="just"/>
            <a:r>
              <a:rPr lang="en-US" sz="2800" dirty="0">
                <a:solidFill>
                  <a:srgbClr val="1A171B"/>
                </a:solidFill>
                <a:latin typeface="Times New Roman" panose="02020603050405020304" pitchFamily="18" charset="0"/>
                <a:cs typeface="Times New Roman" panose="02020603050405020304" pitchFamily="18" charset="0"/>
              </a:rPr>
              <a:t>Thermometers which indicate the prevailing temperature are often </a:t>
            </a:r>
            <a:r>
              <a:rPr lang="en-US" sz="2800" dirty="0" smtClean="0">
                <a:solidFill>
                  <a:srgbClr val="1A171B"/>
                </a:solidFill>
                <a:latin typeface="Times New Roman" panose="02020603050405020304" pitchFamily="18" charset="0"/>
                <a:cs typeface="Times New Roman" panose="02020603050405020304" pitchFamily="18" charset="0"/>
              </a:rPr>
              <a:t>known </a:t>
            </a:r>
            <a:r>
              <a:rPr lang="en-US" sz="2800" dirty="0">
                <a:solidFill>
                  <a:srgbClr val="1A171B"/>
                </a:solidFill>
                <a:latin typeface="Times New Roman" panose="02020603050405020304" pitchFamily="18" charset="0"/>
                <a:cs typeface="Times New Roman" panose="02020603050405020304" pitchFamily="18" charset="0"/>
              </a:rPr>
              <a:t>as ordinary thermometers, while those which </a:t>
            </a:r>
            <a:r>
              <a:rPr lang="en-US" sz="2800" dirty="0" smtClean="0">
                <a:solidFill>
                  <a:srgbClr val="1A171B"/>
                </a:solidFill>
                <a:latin typeface="Times New Roman" panose="02020603050405020304" pitchFamily="18" charset="0"/>
                <a:cs typeface="Times New Roman" panose="02020603050405020304" pitchFamily="18" charset="0"/>
              </a:rPr>
              <a:t>indicate </a:t>
            </a:r>
            <a:r>
              <a:rPr lang="en-US" sz="2800" dirty="0" smtClean="0">
                <a:solidFill>
                  <a:srgbClr val="1A171B"/>
                </a:solidFill>
                <a:latin typeface="Times New Roman" panose="02020603050405020304" pitchFamily="18" charset="0"/>
                <a:cs typeface="Times New Roman" panose="02020603050405020304" pitchFamily="18" charset="0"/>
              </a:rPr>
              <a:t>extreme </a:t>
            </a:r>
            <a:r>
              <a:rPr lang="en-US" sz="2800" dirty="0">
                <a:solidFill>
                  <a:srgbClr val="1A171B"/>
                </a:solidFill>
                <a:latin typeface="Times New Roman" panose="02020603050405020304" pitchFamily="18" charset="0"/>
                <a:cs typeface="Times New Roman" panose="02020603050405020304" pitchFamily="18" charset="0"/>
              </a:rPr>
              <a:t>temperature over a period of time are called maximum or minimum thermometers.</a:t>
            </a:r>
            <a:endParaRPr lang="en-US" sz="2800" dirty="0">
              <a:latin typeface="Times New Roman" panose="02020603050405020304" pitchFamily="18" charset="0"/>
              <a:cs typeface="Times New Roman" panose="02020603050405020304" pitchFamily="18" charset="0"/>
            </a:endParaRPr>
          </a:p>
          <a:p>
            <a:pPr algn="just"/>
            <a:endParaRPr lang="en-US" sz="2800" b="1" dirty="0" smtClean="0">
              <a:solidFill>
                <a:srgbClr val="1A171B"/>
              </a:solidFill>
              <a:latin typeface="Times New Roman" panose="02020603050405020304" pitchFamily="18" charset="0"/>
              <a:cs typeface="Times New Roman" panose="02020603050405020304" pitchFamily="18" charset="0"/>
            </a:endParaRPr>
          </a:p>
          <a:p>
            <a:pPr algn="just"/>
            <a:endParaRPr lang="en-US" sz="2800" b="1" dirty="0" smtClean="0">
              <a:solidFill>
                <a:srgbClr val="1A171B"/>
              </a:solidFill>
              <a:latin typeface="Times New Roman" panose="02020603050405020304" pitchFamily="18" charset="0"/>
              <a:cs typeface="Times New Roman" panose="02020603050405020304" pitchFamily="18" charset="0"/>
            </a:endParaRPr>
          </a:p>
          <a:p>
            <a:pPr algn="just"/>
            <a:r>
              <a:rPr lang="en-US" sz="2800" b="1" dirty="0" smtClean="0">
                <a:solidFill>
                  <a:srgbClr val="FF0000"/>
                </a:solidFill>
                <a:latin typeface="Times New Roman" panose="02020603050405020304" pitchFamily="18" charset="0"/>
                <a:cs typeface="Times New Roman" panose="02020603050405020304" pitchFamily="18" charset="0"/>
              </a:rPr>
              <a:t>Ordinary </a:t>
            </a:r>
            <a:r>
              <a:rPr lang="en-US" sz="2800" b="1" dirty="0">
                <a:solidFill>
                  <a:srgbClr val="FF0000"/>
                </a:solidFill>
                <a:latin typeface="Times New Roman" panose="02020603050405020304" pitchFamily="18" charset="0"/>
                <a:cs typeface="Times New Roman" panose="02020603050405020304" pitchFamily="18" charset="0"/>
              </a:rPr>
              <a:t>thermometers</a:t>
            </a:r>
          </a:p>
          <a:p>
            <a:pPr algn="just">
              <a:lnSpc>
                <a:spcPct val="150000"/>
              </a:lnSpc>
            </a:pPr>
            <a:r>
              <a:rPr lang="en-US" sz="2800" dirty="0">
                <a:latin typeface="Times New Roman" panose="02020603050405020304" pitchFamily="18" charset="0"/>
                <a:cs typeface="Times New Roman" panose="02020603050405020304" pitchFamily="18" charset="0"/>
              </a:rPr>
              <a:t>Thermometers should be read as rapidly as </a:t>
            </a:r>
            <a:r>
              <a:rPr lang="en-US" sz="2800" dirty="0" smtClean="0">
                <a:latin typeface="Times New Roman" panose="02020603050405020304" pitchFamily="18" charset="0"/>
                <a:cs typeface="Times New Roman" panose="02020603050405020304" pitchFamily="18" charset="0"/>
              </a:rPr>
              <a:t>possible in </a:t>
            </a:r>
            <a:r>
              <a:rPr lang="en-US" sz="2800" dirty="0">
                <a:latin typeface="Times New Roman" panose="02020603050405020304" pitchFamily="18" charset="0"/>
                <a:cs typeface="Times New Roman" panose="02020603050405020304" pitchFamily="18" charset="0"/>
              </a:rPr>
              <a:t>order to avoid changes of </a:t>
            </a:r>
            <a:r>
              <a:rPr lang="en-US" sz="2800" dirty="0" smtClean="0">
                <a:latin typeface="Times New Roman" panose="02020603050405020304" pitchFamily="18" charset="0"/>
                <a:cs typeface="Times New Roman" panose="02020603050405020304" pitchFamily="18" charset="0"/>
              </a:rPr>
              <a:t>temperature caused </a:t>
            </a:r>
            <a:r>
              <a:rPr lang="en-US" sz="2800" dirty="0">
                <a:latin typeface="Times New Roman" panose="02020603050405020304" pitchFamily="18" charset="0"/>
                <a:cs typeface="Times New Roman" panose="02020603050405020304" pitchFamily="18" charset="0"/>
              </a:rPr>
              <a:t>by the observer’s presence. Since the </a:t>
            </a:r>
            <a:r>
              <a:rPr lang="en-US" sz="2800" dirty="0" smtClean="0">
                <a:latin typeface="Times New Roman" panose="02020603050405020304" pitchFamily="18" charset="0"/>
                <a:cs typeface="Times New Roman" panose="02020603050405020304" pitchFamily="18" charset="0"/>
              </a:rPr>
              <a:t>liquid meniscus</a:t>
            </a:r>
            <a:r>
              <a:rPr lang="en-US" sz="2800" dirty="0">
                <a:latin typeface="Times New Roman" panose="02020603050405020304" pitchFamily="18" charset="0"/>
                <a:cs typeface="Times New Roman" panose="02020603050405020304" pitchFamily="18" charset="0"/>
              </a:rPr>
              <a:t>, or index, and the thermometer </a:t>
            </a:r>
            <a:r>
              <a:rPr lang="en-US" sz="2800" dirty="0" smtClean="0">
                <a:latin typeface="Times New Roman" panose="02020603050405020304" pitchFamily="18" charset="0"/>
                <a:cs typeface="Times New Roman" panose="02020603050405020304" pitchFamily="18" charset="0"/>
              </a:rPr>
              <a:t>scale are </a:t>
            </a:r>
            <a:r>
              <a:rPr lang="en-US" sz="2800" dirty="0">
                <a:latin typeface="Times New Roman" panose="02020603050405020304" pitchFamily="18" charset="0"/>
                <a:cs typeface="Times New Roman" panose="02020603050405020304" pitchFamily="18" charset="0"/>
              </a:rPr>
              <a:t>not on the same plane, care must be taken to</a:t>
            </a:r>
          </a:p>
          <a:p>
            <a:pPr algn="just">
              <a:lnSpc>
                <a:spcPct val="150000"/>
              </a:lnSpc>
            </a:pPr>
            <a:r>
              <a:rPr lang="en-US" sz="2800" dirty="0">
                <a:latin typeface="Times New Roman" panose="02020603050405020304" pitchFamily="18" charset="0"/>
                <a:cs typeface="Times New Roman" panose="02020603050405020304" pitchFamily="18" charset="0"/>
              </a:rPr>
              <a:t>avoid parallax errors.</a:t>
            </a:r>
            <a:endParaRPr lang="en-US" sz="2800" dirty="0">
              <a:solidFill>
                <a:srgbClr val="1A171B"/>
              </a:solidFill>
              <a:latin typeface="Times New Roman" panose="02020603050405020304" pitchFamily="18" charset="0"/>
              <a:cs typeface="Times New Roman" panose="02020603050405020304" pitchFamily="18" charset="0"/>
            </a:endParaRPr>
          </a:p>
        </p:txBody>
      </p:sp>
      <p:sp>
        <p:nvSpPr>
          <p:cNvPr id="7" name="Rectangle 6"/>
          <p:cNvSpPr/>
          <p:nvPr/>
        </p:nvSpPr>
        <p:spPr>
          <a:xfrm>
            <a:off x="171446" y="5433414"/>
            <a:ext cx="11668125" cy="369332"/>
          </a:xfrm>
          <a:prstGeom prst="rect">
            <a:avLst/>
          </a:prstGeom>
        </p:spPr>
        <p:txBody>
          <a:bodyPr wrap="square">
            <a:spAutoFit/>
          </a:bodyPr>
          <a:lstStyle/>
          <a:p>
            <a:endParaRPr lang="en-US" dirty="0">
              <a:solidFill>
                <a:srgbClr val="1A171B"/>
              </a:solidFill>
              <a:latin typeface="StoneSerif"/>
            </a:endParaRPr>
          </a:p>
        </p:txBody>
      </p:sp>
      <p:sp>
        <p:nvSpPr>
          <p:cNvPr id="4" name="Slide Number Placeholder 3"/>
          <p:cNvSpPr>
            <a:spLocks noGrp="1"/>
          </p:cNvSpPr>
          <p:nvPr>
            <p:ph type="sldNum" sz="quarter" idx="12"/>
          </p:nvPr>
        </p:nvSpPr>
        <p:spPr/>
        <p:txBody>
          <a:bodyPr/>
          <a:lstStyle/>
          <a:p>
            <a:fld id="{D5E8931E-3325-4133-8C01-1A2B53BD362A}" type="slidenum">
              <a:rPr lang="en-US" smtClean="0"/>
              <a:t>23</a:t>
            </a:fld>
            <a:endParaRPr lang="en-US"/>
          </a:p>
        </p:txBody>
      </p:sp>
      <p:sp>
        <p:nvSpPr>
          <p:cNvPr id="3" name="Footer Placeholder 2"/>
          <p:cNvSpPr>
            <a:spLocks noGrp="1"/>
          </p:cNvSpPr>
          <p:nvPr>
            <p:ph type="ftr" sz="quarter" idx="11"/>
          </p:nvPr>
        </p:nvSpPr>
        <p:spPr/>
        <p:txBody>
          <a:bodyPr/>
          <a:lstStyle/>
          <a:p>
            <a:r>
              <a:rPr lang="en-GB" smtClean="0"/>
              <a:t>MET256: WEATHER FORECASTING AND OBSERVATION</a:t>
            </a:r>
            <a:endParaRPr lang="en-GB"/>
          </a:p>
        </p:txBody>
      </p:sp>
    </p:spTree>
    <p:extLst>
      <p:ext uri="{BB962C8B-B14F-4D97-AF65-F5344CB8AC3E}">
        <p14:creationId xmlns:p14="http://schemas.microsoft.com/office/powerpoint/2010/main" val="14302143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1446" y="89665"/>
            <a:ext cx="11668125" cy="6555641"/>
          </a:xfrm>
          <a:prstGeom prst="rect">
            <a:avLst/>
          </a:prstGeom>
        </p:spPr>
        <p:txBody>
          <a:bodyPr wrap="square">
            <a:spAutoFit/>
          </a:bodyPr>
          <a:lstStyle/>
          <a:p>
            <a:r>
              <a:rPr lang="en-US" sz="2800" b="1" dirty="0">
                <a:solidFill>
                  <a:srgbClr val="FF0000"/>
                </a:solidFill>
                <a:latin typeface="Times New Roman" panose="02020603050405020304" pitchFamily="18" charset="0"/>
                <a:cs typeface="Times New Roman" panose="02020603050405020304" pitchFamily="18" charset="0"/>
              </a:rPr>
              <a:t>Maximum </a:t>
            </a:r>
            <a:r>
              <a:rPr lang="en-US" sz="2800" b="1" dirty="0" smtClean="0">
                <a:solidFill>
                  <a:srgbClr val="FF0000"/>
                </a:solidFill>
                <a:latin typeface="Times New Roman" panose="02020603050405020304" pitchFamily="18" charset="0"/>
                <a:cs typeface="Times New Roman" panose="02020603050405020304" pitchFamily="18" charset="0"/>
              </a:rPr>
              <a:t>/ </a:t>
            </a:r>
            <a:r>
              <a:rPr lang="en-US" sz="2800" b="1" dirty="0">
                <a:solidFill>
                  <a:srgbClr val="FF0000"/>
                </a:solidFill>
                <a:latin typeface="Times New Roman" panose="02020603050405020304" pitchFamily="18" charset="0"/>
                <a:cs typeface="Times New Roman" panose="02020603050405020304" pitchFamily="18" charset="0"/>
              </a:rPr>
              <a:t>Minimum T</a:t>
            </a:r>
            <a:r>
              <a:rPr lang="en-US" sz="2800" b="1" dirty="0" smtClean="0">
                <a:solidFill>
                  <a:srgbClr val="FF0000"/>
                </a:solidFill>
                <a:latin typeface="Times New Roman" panose="02020603050405020304" pitchFamily="18" charset="0"/>
                <a:cs typeface="Times New Roman" panose="02020603050405020304" pitchFamily="18" charset="0"/>
              </a:rPr>
              <a:t>hermometers</a:t>
            </a:r>
          </a:p>
          <a:p>
            <a:pPr>
              <a:lnSpc>
                <a:spcPct val="150000"/>
              </a:lnSpc>
            </a:pPr>
            <a:r>
              <a:rPr lang="en-US" sz="2400" dirty="0" smtClean="0">
                <a:latin typeface="Times New Roman" panose="02020603050405020304" pitchFamily="18" charset="0"/>
                <a:cs typeface="Times New Roman" panose="02020603050405020304" pitchFamily="18" charset="0"/>
              </a:rPr>
              <a:t>Day maximum and night minimum temperatures are measured using maximum </a:t>
            </a:r>
          </a:p>
          <a:p>
            <a:pPr>
              <a:lnSpc>
                <a:spcPct val="150000"/>
              </a:lnSpc>
            </a:pPr>
            <a:r>
              <a:rPr lang="en-US" sz="2400" dirty="0" smtClean="0">
                <a:latin typeface="Times New Roman" panose="02020603050405020304" pitchFamily="18" charset="0"/>
                <a:cs typeface="Times New Roman" panose="02020603050405020304" pitchFamily="18" charset="0"/>
              </a:rPr>
              <a:t>and </a:t>
            </a:r>
            <a:r>
              <a:rPr lang="en-US" sz="2400" dirty="0">
                <a:latin typeface="Times New Roman" panose="02020603050405020304" pitchFamily="18" charset="0"/>
                <a:cs typeface="Times New Roman" panose="02020603050405020304" pitchFamily="18" charset="0"/>
              </a:rPr>
              <a:t>minimum thermometers </a:t>
            </a:r>
            <a:r>
              <a:rPr lang="en-US" sz="2400" dirty="0" smtClean="0">
                <a:latin typeface="Times New Roman" panose="02020603050405020304" pitchFamily="18" charset="0"/>
                <a:cs typeface="Times New Roman" panose="02020603050405020304" pitchFamily="18" charset="0"/>
              </a:rPr>
              <a:t>respectively.</a:t>
            </a:r>
          </a:p>
          <a:p>
            <a:pPr>
              <a:lnSpc>
                <a:spcPct val="150000"/>
              </a:lnSpc>
            </a:pPr>
            <a:r>
              <a:rPr lang="en-US" sz="2400" dirty="0" smtClean="0">
                <a:latin typeface="Times New Roman" panose="02020603050405020304" pitchFamily="18" charset="0"/>
                <a:cs typeface="Times New Roman" panose="02020603050405020304" pitchFamily="18" charset="0"/>
              </a:rPr>
              <a:t>Maximum </a:t>
            </a:r>
            <a:r>
              <a:rPr lang="en-US" sz="2400" dirty="0">
                <a:latin typeface="Times New Roman" panose="02020603050405020304" pitchFamily="18" charset="0"/>
                <a:cs typeface="Times New Roman" panose="02020603050405020304" pitchFamily="18" charset="0"/>
              </a:rPr>
              <a:t>and minimum thermometers </a:t>
            </a:r>
            <a:r>
              <a:rPr lang="en-US" sz="2400" dirty="0" smtClean="0">
                <a:latin typeface="Times New Roman" panose="02020603050405020304" pitchFamily="18" charset="0"/>
                <a:cs typeface="Times New Roman" panose="02020603050405020304" pitchFamily="18" charset="0"/>
              </a:rPr>
              <a:t>should be </a:t>
            </a:r>
            <a:r>
              <a:rPr lang="en-US" sz="2400" dirty="0">
                <a:latin typeface="Times New Roman" panose="02020603050405020304" pitchFamily="18" charset="0"/>
                <a:cs typeface="Times New Roman" panose="02020603050405020304" pitchFamily="18" charset="0"/>
              </a:rPr>
              <a:t>read and set at least twice daily. Their </a:t>
            </a:r>
            <a:r>
              <a:rPr lang="en-US" sz="2400" dirty="0" smtClean="0">
                <a:latin typeface="Times New Roman" panose="02020603050405020304" pitchFamily="18" charset="0"/>
                <a:cs typeface="Times New Roman" panose="02020603050405020304" pitchFamily="18" charset="0"/>
              </a:rPr>
              <a:t>readings should </a:t>
            </a:r>
            <a:r>
              <a:rPr lang="en-US" sz="2400" dirty="0">
                <a:latin typeface="Times New Roman" panose="02020603050405020304" pitchFamily="18" charset="0"/>
                <a:cs typeface="Times New Roman" panose="02020603050405020304" pitchFamily="18" charset="0"/>
              </a:rPr>
              <a:t>be compared frequently with those of </a:t>
            </a:r>
            <a:r>
              <a:rPr lang="en-US" sz="2400" dirty="0" smtClean="0">
                <a:latin typeface="Times New Roman" panose="02020603050405020304" pitchFamily="18" charset="0"/>
                <a:cs typeface="Times New Roman" panose="02020603050405020304" pitchFamily="18" charset="0"/>
              </a:rPr>
              <a:t>an ordinary </a:t>
            </a:r>
            <a:r>
              <a:rPr lang="en-US" sz="2400" dirty="0">
                <a:latin typeface="Times New Roman" panose="02020603050405020304" pitchFamily="18" charset="0"/>
                <a:cs typeface="Times New Roman" panose="02020603050405020304" pitchFamily="18" charset="0"/>
              </a:rPr>
              <a:t>thermometer in order to ensure that </a:t>
            </a:r>
            <a:r>
              <a:rPr lang="en-US" sz="2400" dirty="0" smtClean="0">
                <a:latin typeface="Times New Roman" panose="02020603050405020304" pitchFamily="18" charset="0"/>
                <a:cs typeface="Times New Roman" panose="02020603050405020304" pitchFamily="18" charset="0"/>
              </a:rPr>
              <a:t>no serious </a:t>
            </a:r>
            <a:r>
              <a:rPr lang="en-US" sz="2400" dirty="0">
                <a:latin typeface="Times New Roman" panose="02020603050405020304" pitchFamily="18" charset="0"/>
                <a:cs typeface="Times New Roman" panose="02020603050405020304" pitchFamily="18" charset="0"/>
              </a:rPr>
              <a:t>errors develop</a:t>
            </a:r>
            <a:r>
              <a:rPr lang="en-US" sz="2400" dirty="0" smtClean="0">
                <a:latin typeface="Times New Roman" panose="02020603050405020304" pitchFamily="18" charset="0"/>
                <a:cs typeface="Times New Roman" panose="02020603050405020304" pitchFamily="18" charset="0"/>
              </a:rPr>
              <a:t>.</a:t>
            </a:r>
          </a:p>
          <a:p>
            <a:pPr>
              <a:lnSpc>
                <a:spcPct val="150000"/>
              </a:lnSpc>
            </a:pPr>
            <a:endParaRPr lang="en-US" sz="2400" dirty="0" smtClean="0">
              <a:latin typeface="Times New Roman" panose="02020603050405020304" pitchFamily="18" charset="0"/>
              <a:cs typeface="Times New Roman" panose="02020603050405020304" pitchFamily="18" charset="0"/>
            </a:endParaRPr>
          </a:p>
          <a:p>
            <a:pPr algn="just">
              <a:lnSpc>
                <a:spcPct val="150000"/>
              </a:lnSpc>
            </a:pPr>
            <a:r>
              <a:rPr lang="en-US" sz="2400" dirty="0">
                <a:solidFill>
                  <a:srgbClr val="1A171B"/>
                </a:solidFill>
                <a:latin typeface="Times New Roman" panose="02020603050405020304" pitchFamily="18" charset="0"/>
                <a:ea typeface="StoneSerif"/>
                <a:cs typeface="Times New Roman" panose="02020603050405020304" pitchFamily="18" charset="0"/>
              </a:rPr>
              <a:t>The recommended type for maximum thermometers is a mercury-in-glass thermometer with a constriction in the bore between the bulb and the beginning of the scale. This constriction prevents the mercury column from receding with falling temperatures. However, observers can reset by holding it firmly, bulb-end downwards, and swinging their arm until the mercury column is reunited. </a:t>
            </a:r>
            <a:endParaRPr lang="en-US" sz="2400" dirty="0">
              <a:latin typeface="Times New Roman" panose="02020603050405020304" pitchFamily="18" charset="0"/>
              <a:cs typeface="Times New Roman" panose="02020603050405020304" pitchFamily="18" charset="0"/>
            </a:endParaRPr>
          </a:p>
        </p:txBody>
      </p:sp>
      <p:sp>
        <p:nvSpPr>
          <p:cNvPr id="7" name="Rectangle 6"/>
          <p:cNvSpPr/>
          <p:nvPr/>
        </p:nvSpPr>
        <p:spPr>
          <a:xfrm>
            <a:off x="171446" y="5433414"/>
            <a:ext cx="11668125" cy="369332"/>
          </a:xfrm>
          <a:prstGeom prst="rect">
            <a:avLst/>
          </a:prstGeom>
        </p:spPr>
        <p:txBody>
          <a:bodyPr wrap="square">
            <a:spAutoFit/>
          </a:bodyPr>
          <a:lstStyle/>
          <a:p>
            <a:endParaRPr lang="en-US" dirty="0">
              <a:solidFill>
                <a:srgbClr val="1A171B"/>
              </a:solidFill>
              <a:latin typeface="StoneSerif"/>
            </a:endParaRPr>
          </a:p>
        </p:txBody>
      </p:sp>
      <p:sp>
        <p:nvSpPr>
          <p:cNvPr id="4" name="Slide Number Placeholder 3"/>
          <p:cNvSpPr>
            <a:spLocks noGrp="1"/>
          </p:cNvSpPr>
          <p:nvPr>
            <p:ph type="sldNum" sz="quarter" idx="12"/>
          </p:nvPr>
        </p:nvSpPr>
        <p:spPr/>
        <p:txBody>
          <a:bodyPr/>
          <a:lstStyle/>
          <a:p>
            <a:fld id="{D5E8931E-3325-4133-8C01-1A2B53BD362A}" type="slidenum">
              <a:rPr lang="en-US" smtClean="0"/>
              <a:t>24</a:t>
            </a:fld>
            <a:endParaRPr lang="en-US"/>
          </a:p>
        </p:txBody>
      </p:sp>
      <p:sp>
        <p:nvSpPr>
          <p:cNvPr id="2" name="Footer Placeholder 1"/>
          <p:cNvSpPr>
            <a:spLocks noGrp="1"/>
          </p:cNvSpPr>
          <p:nvPr>
            <p:ph type="ftr" sz="quarter" idx="11"/>
          </p:nvPr>
        </p:nvSpPr>
        <p:spPr/>
        <p:txBody>
          <a:bodyPr/>
          <a:lstStyle/>
          <a:p>
            <a:r>
              <a:rPr lang="en-GB" smtClean="0"/>
              <a:t>MET256: WEATHER FORECASTING AND OBSERVATION</a:t>
            </a:r>
            <a:endParaRPr lang="en-GB"/>
          </a:p>
        </p:txBody>
      </p:sp>
    </p:spTree>
    <p:extLst>
      <p:ext uri="{BB962C8B-B14F-4D97-AF65-F5344CB8AC3E}">
        <p14:creationId xmlns:p14="http://schemas.microsoft.com/office/powerpoint/2010/main" val="18584935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012" y="296217"/>
            <a:ext cx="11518006" cy="6186309"/>
          </a:xfrm>
          <a:prstGeom prst="rect">
            <a:avLst/>
          </a:prstGeom>
        </p:spPr>
        <p:txBody>
          <a:bodyPr wrap="square">
            <a:spAutoFit/>
          </a:bodyPr>
          <a:lstStyle/>
          <a:p>
            <a:pPr algn="just">
              <a:lnSpc>
                <a:spcPct val="150000"/>
              </a:lnSpc>
            </a:pPr>
            <a:r>
              <a:rPr lang="en-US" sz="2200" dirty="0" smtClean="0">
                <a:solidFill>
                  <a:srgbClr val="1A171B"/>
                </a:solidFill>
                <a:latin typeface="Times New Roman" panose="02020603050405020304" pitchFamily="18" charset="0"/>
                <a:ea typeface="StoneSerif"/>
                <a:cs typeface="Times New Roman" panose="02020603050405020304" pitchFamily="18" charset="0"/>
              </a:rPr>
              <a:t>A </a:t>
            </a:r>
            <a:r>
              <a:rPr lang="en-US" sz="2200" dirty="0">
                <a:solidFill>
                  <a:srgbClr val="1A171B"/>
                </a:solidFill>
                <a:latin typeface="Times New Roman" panose="02020603050405020304" pitchFamily="18" charset="0"/>
                <a:ea typeface="StoneSerif"/>
                <a:cs typeface="Times New Roman" panose="02020603050405020304" pitchFamily="18" charset="0"/>
              </a:rPr>
              <a:t>maximum thermometer should be mounted at an angle of about 2</a:t>
            </a:r>
            <a:r>
              <a:rPr lang="en-US" sz="2200" dirty="0">
                <a:solidFill>
                  <a:srgbClr val="1A171B"/>
                </a:solidFill>
                <a:latin typeface="Times New Roman" panose="02020603050405020304" pitchFamily="18" charset="0"/>
                <a:ea typeface="StoneSans-Semibold"/>
                <a:cs typeface="Times New Roman" panose="02020603050405020304" pitchFamily="18" charset="0"/>
              </a:rPr>
              <a:t>° </a:t>
            </a:r>
            <a:r>
              <a:rPr lang="en-US" sz="2200" dirty="0" smtClean="0">
                <a:solidFill>
                  <a:srgbClr val="1A171B"/>
                </a:solidFill>
                <a:latin typeface="Times New Roman" panose="02020603050405020304" pitchFamily="18" charset="0"/>
                <a:ea typeface="StoneSerif"/>
                <a:cs typeface="Times New Roman" panose="02020603050405020304" pitchFamily="18" charset="0"/>
              </a:rPr>
              <a:t>from the </a:t>
            </a:r>
            <a:r>
              <a:rPr lang="en-US" sz="2200" dirty="0">
                <a:solidFill>
                  <a:srgbClr val="1A171B"/>
                </a:solidFill>
                <a:latin typeface="Times New Roman" panose="02020603050405020304" pitchFamily="18" charset="0"/>
                <a:ea typeface="StoneSerif"/>
                <a:cs typeface="Times New Roman" panose="02020603050405020304" pitchFamily="18" charset="0"/>
              </a:rPr>
              <a:t>horizontal position, with the bulb at the lower end to ensure that the </a:t>
            </a:r>
            <a:r>
              <a:rPr lang="en-US" sz="2200" dirty="0" smtClean="0">
                <a:solidFill>
                  <a:srgbClr val="1A171B"/>
                </a:solidFill>
                <a:latin typeface="Times New Roman" panose="02020603050405020304" pitchFamily="18" charset="0"/>
                <a:ea typeface="StoneSerif"/>
                <a:cs typeface="Times New Roman" panose="02020603050405020304" pitchFamily="18" charset="0"/>
              </a:rPr>
              <a:t>mercury </a:t>
            </a:r>
            <a:r>
              <a:rPr lang="en-US" sz="2200" dirty="0">
                <a:solidFill>
                  <a:srgbClr val="1A171B"/>
                </a:solidFill>
                <a:latin typeface="Times New Roman" panose="02020603050405020304" pitchFamily="18" charset="0"/>
                <a:ea typeface="StoneSerif"/>
                <a:cs typeface="Times New Roman" panose="02020603050405020304" pitchFamily="18" charset="0"/>
              </a:rPr>
              <a:t>column rests against the constriction without gravity forcing it to pass. </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endParaRPr lang="en-US" sz="2200" dirty="0" smtClean="0">
              <a:solidFill>
                <a:srgbClr val="1A171B"/>
              </a:solidFill>
              <a:latin typeface="Times New Roman" panose="02020603050405020304" pitchFamily="18" charset="0"/>
              <a:ea typeface="StoneSerif"/>
              <a:cs typeface="Times New Roman" panose="02020603050405020304" pitchFamily="18" charset="0"/>
            </a:endParaRPr>
          </a:p>
          <a:p>
            <a:pPr algn="just">
              <a:lnSpc>
                <a:spcPct val="150000"/>
              </a:lnSpc>
            </a:pPr>
            <a:r>
              <a:rPr lang="en-US" sz="2200" dirty="0" smtClean="0">
                <a:solidFill>
                  <a:srgbClr val="1A171B"/>
                </a:solidFill>
                <a:latin typeface="Times New Roman" panose="02020603050405020304" pitchFamily="18" charset="0"/>
                <a:ea typeface="StoneSerif"/>
                <a:cs typeface="Times New Roman" panose="02020603050405020304" pitchFamily="18" charset="0"/>
              </a:rPr>
              <a:t>As </a:t>
            </a:r>
            <a:r>
              <a:rPr lang="en-US" sz="2200" dirty="0">
                <a:solidFill>
                  <a:srgbClr val="1A171B"/>
                </a:solidFill>
                <a:latin typeface="Times New Roman" panose="02020603050405020304" pitchFamily="18" charset="0"/>
                <a:ea typeface="StoneSerif"/>
                <a:cs typeface="Times New Roman" panose="02020603050405020304" pitchFamily="18" charset="0"/>
              </a:rPr>
              <a:t>regards minimum thermometers, the most common instrument is a spirit thermometer with a dark glass index, about 2 cm long, immersed in the spirit. Since some air is left in the tube of a spirit thermometer, a safety chamber should be provided at the upper end which should be large enough to allow the instrument to withstand a temperature of 50°C without being damaged</a:t>
            </a:r>
            <a:r>
              <a:rPr lang="en-US" sz="2200" dirty="0" smtClean="0">
                <a:solidFill>
                  <a:srgbClr val="1A171B"/>
                </a:solidFill>
                <a:latin typeface="Times New Roman" panose="02020603050405020304" pitchFamily="18" charset="0"/>
                <a:ea typeface="StoneSerif"/>
                <a:cs typeface="Times New Roman" panose="02020603050405020304" pitchFamily="18" charset="0"/>
              </a:rPr>
              <a:t>.</a:t>
            </a:r>
          </a:p>
          <a:p>
            <a:pPr algn="just">
              <a:lnSpc>
                <a:spcPct val="150000"/>
              </a:lnSpc>
            </a:pP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2200" dirty="0">
                <a:solidFill>
                  <a:srgbClr val="1A171B"/>
                </a:solidFill>
                <a:latin typeface="Times New Roman" panose="02020603050405020304" pitchFamily="18" charset="0"/>
                <a:ea typeface="StoneSerif"/>
                <a:cs typeface="Times New Roman" panose="02020603050405020304" pitchFamily="18" charset="0"/>
              </a:rPr>
              <a:t>Minimum thermometers should be supported in a similar manner as maximum thermometers, in a near-horizontal position. Various liquids can be used in minimum thermometers, such as ethyl alcohol and pentane</a:t>
            </a:r>
            <a:r>
              <a:rPr lang="en-US" sz="2200" dirty="0" smtClean="0">
                <a:solidFill>
                  <a:srgbClr val="1A171B"/>
                </a:solidFill>
                <a:latin typeface="Times New Roman" panose="02020603050405020304" pitchFamily="18" charset="0"/>
                <a:ea typeface="StoneSerif"/>
                <a:cs typeface="Times New Roman" panose="02020603050405020304" pitchFamily="18" charset="0"/>
              </a:rPr>
              <a:t>.</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D5E8931E-3325-4133-8C01-1A2B53BD362A}" type="slidenum">
              <a:rPr lang="en-US" smtClean="0"/>
              <a:t>25</a:t>
            </a:fld>
            <a:endParaRPr lang="en-US"/>
          </a:p>
        </p:txBody>
      </p:sp>
      <p:sp>
        <p:nvSpPr>
          <p:cNvPr id="4" name="Footer Placeholder 3"/>
          <p:cNvSpPr>
            <a:spLocks noGrp="1"/>
          </p:cNvSpPr>
          <p:nvPr>
            <p:ph type="ftr" sz="quarter" idx="11"/>
          </p:nvPr>
        </p:nvSpPr>
        <p:spPr/>
        <p:txBody>
          <a:bodyPr/>
          <a:lstStyle/>
          <a:p>
            <a:r>
              <a:rPr lang="en-GB" smtClean="0"/>
              <a:t>MET256: WEATHER FORECASTING AND OBSERVATION</a:t>
            </a:r>
            <a:endParaRPr lang="en-GB"/>
          </a:p>
        </p:txBody>
      </p:sp>
    </p:spTree>
    <p:extLst>
      <p:ext uri="{BB962C8B-B14F-4D97-AF65-F5344CB8AC3E}">
        <p14:creationId xmlns:p14="http://schemas.microsoft.com/office/powerpoint/2010/main" val="11353140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971" y="23689"/>
            <a:ext cx="11699699" cy="6811993"/>
          </a:xfrm>
          <a:prstGeom prst="rect">
            <a:avLst/>
          </a:prstGeom>
        </p:spPr>
        <p:txBody>
          <a:bodyPr wrap="square">
            <a:spAutoFit/>
          </a:bodyPr>
          <a:lstStyle/>
          <a:p>
            <a:pPr algn="just">
              <a:lnSpc>
                <a:spcPct val="107000"/>
              </a:lnSpc>
            </a:pPr>
            <a:r>
              <a:rPr lang="en-US" sz="2800" b="1" dirty="0">
                <a:solidFill>
                  <a:srgbClr val="FF0000"/>
                </a:solidFill>
                <a:ea typeface="StoneSans-Bold"/>
                <a:cs typeface="Times New Roman" panose="02020603050405020304" pitchFamily="18" charset="0"/>
              </a:rPr>
              <a:t>Thermometer siting and exposure</a:t>
            </a:r>
          </a:p>
          <a:p>
            <a:pPr algn="just">
              <a:lnSpc>
                <a:spcPct val="107000"/>
              </a:lnSpc>
            </a:pPr>
            <a:endParaRPr lang="en-US" sz="1000" dirty="0">
              <a:ea typeface="Calibri" panose="020F0502020204030204" pitchFamily="34" charset="0"/>
              <a:cs typeface="Times New Roman" panose="02020603050405020304" pitchFamily="18" charset="0"/>
            </a:endParaRPr>
          </a:p>
          <a:p>
            <a:pPr algn="just">
              <a:lnSpc>
                <a:spcPct val="150000"/>
              </a:lnSpc>
            </a:pPr>
            <a:r>
              <a:rPr lang="en-US" sz="2400" dirty="0">
                <a:solidFill>
                  <a:srgbClr val="1A171B"/>
                </a:solidFill>
                <a:ea typeface="StoneSerif"/>
                <a:cs typeface="Times New Roman" panose="02020603050405020304" pitchFamily="18" charset="0"/>
              </a:rPr>
              <a:t>Both ordinary thermometers and maximum and minimum thermometers </a:t>
            </a:r>
            <a:r>
              <a:rPr lang="en-US" sz="2400" dirty="0" smtClean="0">
                <a:solidFill>
                  <a:srgbClr val="1A171B"/>
                </a:solidFill>
                <a:ea typeface="StoneSerif"/>
                <a:cs typeface="Times New Roman" panose="02020603050405020304" pitchFamily="18" charset="0"/>
              </a:rPr>
              <a:t>are </a:t>
            </a:r>
            <a:r>
              <a:rPr lang="en-US" sz="2400" dirty="0">
                <a:solidFill>
                  <a:srgbClr val="1A171B"/>
                </a:solidFill>
                <a:ea typeface="StoneSerif"/>
                <a:cs typeface="Times New Roman" panose="02020603050405020304" pitchFamily="18" charset="0"/>
              </a:rPr>
              <a:t>always exposed in a thermometer screen placed on a support. </a:t>
            </a:r>
            <a:r>
              <a:rPr lang="en-US" sz="2400" dirty="0" smtClean="0">
                <a:cs typeface="Times New Roman" panose="02020603050405020304" pitchFamily="18" charset="0"/>
              </a:rPr>
              <a:t>Most </a:t>
            </a:r>
            <a:r>
              <a:rPr lang="en-US" sz="2400" dirty="0">
                <a:cs typeface="Times New Roman" panose="02020603050405020304" pitchFamily="18" charset="0"/>
              </a:rPr>
              <a:t>of the numerous varieties of </a:t>
            </a:r>
            <a:r>
              <a:rPr lang="en-US" sz="2400" dirty="0" err="1">
                <a:cs typeface="Times New Roman" panose="02020603050405020304" pitchFamily="18" charset="0"/>
              </a:rPr>
              <a:t>louvred</a:t>
            </a:r>
            <a:r>
              <a:rPr lang="en-US" sz="2400" dirty="0">
                <a:cs typeface="Times New Roman" panose="02020603050405020304" pitchFamily="18" charset="0"/>
              </a:rPr>
              <a:t> screen rely on natural ventilation. The walls of such a screen should preferably be double-</a:t>
            </a:r>
            <a:r>
              <a:rPr lang="en-US" sz="2400" dirty="0" err="1">
                <a:cs typeface="Times New Roman" panose="02020603050405020304" pitchFamily="18" charset="0"/>
              </a:rPr>
              <a:t>louvred</a:t>
            </a:r>
            <a:r>
              <a:rPr lang="en-US" sz="2400" dirty="0">
                <a:cs typeface="Times New Roman" panose="02020603050405020304" pitchFamily="18" charset="0"/>
              </a:rPr>
              <a:t> and the floor should be made of staggered boards, but other types of construction may be found to meet the above requirements. The roof should be double layered, with provisions for ventilation of the two layers. </a:t>
            </a:r>
          </a:p>
          <a:p>
            <a:pPr algn="just">
              <a:lnSpc>
                <a:spcPct val="150000"/>
              </a:lnSpc>
            </a:pPr>
            <a:r>
              <a:rPr lang="en-US" sz="2400" dirty="0">
                <a:cs typeface="Times New Roman" panose="02020603050405020304" pitchFamily="18" charset="0"/>
              </a:rPr>
              <a:t> The size and construction of the screen should be such that it keeps the heat capacity as low as practicable and allows ample space between the instruments and the walls. The latter feature excludes all possibility of direct contact between the thermometer sensing elements and the walls, and is particularly important in the tropics where insolation may heat the sides to the extent that an appreciable temperature gradient is caused in the screen. </a:t>
            </a:r>
            <a:endParaRPr lang="en-US" sz="2400" dirty="0" smtClean="0">
              <a:cs typeface="Times New Roman" panose="02020603050405020304" pitchFamily="18" charset="0"/>
            </a:endParaRPr>
          </a:p>
        </p:txBody>
      </p:sp>
    </p:spTree>
    <p:extLst>
      <p:ext uri="{BB962C8B-B14F-4D97-AF65-F5344CB8AC3E}">
        <p14:creationId xmlns:p14="http://schemas.microsoft.com/office/powerpoint/2010/main" val="27671748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972" y="447559"/>
            <a:ext cx="11384924" cy="5954579"/>
          </a:xfrm>
          <a:prstGeom prst="rect">
            <a:avLst/>
          </a:prstGeom>
        </p:spPr>
        <p:txBody>
          <a:bodyPr wrap="square">
            <a:spAutoFit/>
          </a:bodyPr>
          <a:lstStyle/>
          <a:p>
            <a:pPr algn="just">
              <a:lnSpc>
                <a:spcPct val="107000"/>
              </a:lnSpc>
            </a:pPr>
            <a:r>
              <a:rPr lang="en-US" sz="3200" b="1" dirty="0">
                <a:solidFill>
                  <a:srgbClr val="FF0000"/>
                </a:solidFill>
                <a:latin typeface="Times New Roman" panose="02020603050405020304" pitchFamily="18" charset="0"/>
                <a:ea typeface="StoneSans-Bold"/>
                <a:cs typeface="Times New Roman" panose="02020603050405020304" pitchFamily="18" charset="0"/>
              </a:rPr>
              <a:t>Thermometer siting and exposure</a:t>
            </a:r>
          </a:p>
          <a:p>
            <a:pPr algn="just">
              <a:lnSpc>
                <a:spcPct val="107000"/>
              </a:lnSpc>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en-US" sz="2800" dirty="0" smtClean="0">
                <a:latin typeface="Times New Roman" panose="02020603050405020304" pitchFamily="18" charset="0"/>
                <a:cs typeface="Times New Roman" panose="02020603050405020304" pitchFamily="18" charset="0"/>
              </a:rPr>
              <a:t>Direct </a:t>
            </a:r>
            <a:r>
              <a:rPr lang="en-US" sz="2800" dirty="0">
                <a:latin typeface="Times New Roman" panose="02020603050405020304" pitchFamily="18" charset="0"/>
                <a:cs typeface="Times New Roman" panose="02020603050405020304" pitchFamily="18" charset="0"/>
              </a:rPr>
              <a:t>contact between the sensing elements and the thermometer mounting should also be avoided. The screen should be painted both inside and outside with white, non-hygroscopic paint</a:t>
            </a:r>
            <a:r>
              <a:rPr lang="en-US" sz="2800" dirty="0" smtClean="0">
                <a:latin typeface="Times New Roman" panose="02020603050405020304" pitchFamily="18" charset="0"/>
                <a:cs typeface="Times New Roman" panose="02020603050405020304" pitchFamily="18" charset="0"/>
              </a:rPr>
              <a:t>.</a:t>
            </a:r>
          </a:p>
          <a:p>
            <a:pPr algn="just">
              <a:lnSpc>
                <a:spcPct val="150000"/>
              </a:lnSpc>
            </a:pPr>
            <a:endParaRPr lang="en-US" sz="2800" dirty="0">
              <a:latin typeface="Times New Roman" panose="02020603050405020304" pitchFamily="18" charset="0"/>
              <a:cs typeface="Times New Roman" panose="02020603050405020304" pitchFamily="18" charset="0"/>
            </a:endParaRPr>
          </a:p>
          <a:p>
            <a:pPr algn="just">
              <a:lnSpc>
                <a:spcPct val="150000"/>
              </a:lnSpc>
            </a:pPr>
            <a:r>
              <a:rPr lang="en-US" sz="2800" dirty="0">
                <a:latin typeface="Times New Roman" panose="02020603050405020304" pitchFamily="18" charset="0"/>
                <a:cs typeface="Times New Roman" panose="02020603050405020304" pitchFamily="18" charset="0"/>
              </a:rPr>
              <a:t>In general, only one door is needed, with the screen being placed so that the sun does not shine on the thermometers when the door is open at the times of observation. In the tropics, two doors are necessary for use during different periods of the year.</a:t>
            </a:r>
          </a:p>
        </p:txBody>
      </p:sp>
      <p:sp>
        <p:nvSpPr>
          <p:cNvPr id="3" name="Slide Number Placeholder 2"/>
          <p:cNvSpPr>
            <a:spLocks noGrp="1"/>
          </p:cNvSpPr>
          <p:nvPr>
            <p:ph type="sldNum" sz="quarter" idx="12"/>
          </p:nvPr>
        </p:nvSpPr>
        <p:spPr/>
        <p:txBody>
          <a:bodyPr/>
          <a:lstStyle/>
          <a:p>
            <a:fld id="{D5E8931E-3325-4133-8C01-1A2B53BD362A}" type="slidenum">
              <a:rPr lang="en-US" smtClean="0"/>
              <a:t>27</a:t>
            </a:fld>
            <a:endParaRPr lang="en-US"/>
          </a:p>
        </p:txBody>
      </p:sp>
      <p:sp>
        <p:nvSpPr>
          <p:cNvPr id="4" name="Footer Placeholder 3"/>
          <p:cNvSpPr>
            <a:spLocks noGrp="1"/>
          </p:cNvSpPr>
          <p:nvPr>
            <p:ph type="ftr" sz="quarter" idx="11"/>
          </p:nvPr>
        </p:nvSpPr>
        <p:spPr/>
        <p:txBody>
          <a:bodyPr/>
          <a:lstStyle/>
          <a:p>
            <a:r>
              <a:rPr lang="en-GB" smtClean="0"/>
              <a:t>MET256: WEATHER FORECASTING AND OBSERVATION</a:t>
            </a:r>
            <a:endParaRPr lang="en-GB"/>
          </a:p>
        </p:txBody>
      </p:sp>
    </p:spTree>
    <p:extLst>
      <p:ext uri="{BB962C8B-B14F-4D97-AF65-F5344CB8AC3E}">
        <p14:creationId xmlns:p14="http://schemas.microsoft.com/office/powerpoint/2010/main" val="23787692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18474" t="772" r="340"/>
          <a:stretch/>
        </p:blipFill>
        <p:spPr>
          <a:xfrm>
            <a:off x="174485" y="1123137"/>
            <a:ext cx="5715328" cy="4322921"/>
          </a:xfrm>
          <a:prstGeom prst="rect">
            <a:avLst/>
          </a:prstGeom>
        </p:spPr>
      </p:pic>
      <p:sp>
        <p:nvSpPr>
          <p:cNvPr id="2" name="Rectangle 1"/>
          <p:cNvSpPr/>
          <p:nvPr/>
        </p:nvSpPr>
        <p:spPr>
          <a:xfrm>
            <a:off x="6026402" y="847165"/>
            <a:ext cx="6008716" cy="4766690"/>
          </a:xfrm>
          <a:prstGeom prst="rect">
            <a:avLst/>
          </a:prstGeom>
          <a:ln>
            <a:solidFill>
              <a:schemeClr val="tx1"/>
            </a:solidFill>
          </a:ln>
        </p:spPr>
        <p:txBody>
          <a:bodyPr wrap="square">
            <a:spAutoFit/>
          </a:bodyPr>
          <a:lstStyle/>
          <a:p>
            <a:pPr>
              <a:lnSpc>
                <a:spcPct val="150000"/>
              </a:lnSpc>
            </a:pPr>
            <a:r>
              <a:rPr lang="en-US" sz="2250" dirty="0" smtClean="0"/>
              <a:t>The </a:t>
            </a:r>
            <a:r>
              <a:rPr lang="en-US" sz="2250" dirty="0"/>
              <a:t>smallest screens contain a </a:t>
            </a:r>
            <a:r>
              <a:rPr lang="en-US" sz="2250" b="1" dirty="0">
                <a:solidFill>
                  <a:srgbClr val="FF0000"/>
                </a:solidFill>
              </a:rPr>
              <a:t>dry bulb thermometer </a:t>
            </a:r>
            <a:r>
              <a:rPr lang="en-US" sz="2250" dirty="0"/>
              <a:t>and a </a:t>
            </a:r>
            <a:r>
              <a:rPr lang="en-US" sz="2250" b="1" dirty="0">
                <a:solidFill>
                  <a:srgbClr val="FF0000"/>
                </a:solidFill>
              </a:rPr>
              <a:t>wet bulb thermometer</a:t>
            </a:r>
            <a:r>
              <a:rPr lang="en-US" sz="2250" b="1" dirty="0"/>
              <a:t>. </a:t>
            </a:r>
            <a:r>
              <a:rPr lang="en-US" sz="2250" b="1" dirty="0" smtClean="0"/>
              <a:t> </a:t>
            </a:r>
            <a:r>
              <a:rPr lang="en-US" sz="2250" dirty="0" smtClean="0"/>
              <a:t>Larger </a:t>
            </a:r>
            <a:r>
              <a:rPr lang="en-US" sz="2250" dirty="0"/>
              <a:t>screens also include </a:t>
            </a:r>
            <a:r>
              <a:rPr lang="en-US" sz="2250" b="1" dirty="0">
                <a:solidFill>
                  <a:srgbClr val="FF0000"/>
                </a:solidFill>
              </a:rPr>
              <a:t>minimum and maximum thermometers</a:t>
            </a:r>
            <a:r>
              <a:rPr lang="en-US" sz="2250" dirty="0"/>
              <a:t>. </a:t>
            </a:r>
            <a:endParaRPr lang="en-US" sz="2250" dirty="0" smtClean="0"/>
          </a:p>
          <a:p>
            <a:pPr>
              <a:lnSpc>
                <a:spcPct val="150000"/>
              </a:lnSpc>
            </a:pPr>
            <a:endParaRPr lang="en-US" sz="2250" dirty="0"/>
          </a:p>
          <a:p>
            <a:pPr>
              <a:lnSpc>
                <a:spcPct val="150000"/>
              </a:lnSpc>
            </a:pPr>
            <a:r>
              <a:rPr lang="en-US" sz="2250" dirty="0" smtClean="0"/>
              <a:t>Still </a:t>
            </a:r>
            <a:r>
              <a:rPr lang="en-US" sz="2250" dirty="0"/>
              <a:t>larger screens can contain recording instruments: a thermograph and/or a hygrograph, or a thermo-hygrograph which combines the functions of those two instruments.</a:t>
            </a:r>
          </a:p>
        </p:txBody>
      </p:sp>
      <p:sp>
        <p:nvSpPr>
          <p:cNvPr id="5" name="Rectangle 4"/>
          <p:cNvSpPr/>
          <p:nvPr/>
        </p:nvSpPr>
        <p:spPr>
          <a:xfrm>
            <a:off x="2786063" y="80724"/>
            <a:ext cx="2731453" cy="461665"/>
          </a:xfrm>
          <a:prstGeom prst="rect">
            <a:avLst/>
          </a:prstGeom>
        </p:spPr>
        <p:txBody>
          <a:bodyPr wrap="none">
            <a:spAutoFit/>
          </a:bodyPr>
          <a:lstStyle/>
          <a:p>
            <a:r>
              <a:rPr lang="en-US" sz="2400" b="1" dirty="0"/>
              <a:t>A Stevenson screen </a:t>
            </a:r>
            <a:endParaRPr lang="en-US" sz="2400" dirty="0"/>
          </a:p>
        </p:txBody>
      </p:sp>
      <p:sp>
        <p:nvSpPr>
          <p:cNvPr id="3" name="Slide Number Placeholder 2"/>
          <p:cNvSpPr>
            <a:spLocks noGrp="1"/>
          </p:cNvSpPr>
          <p:nvPr>
            <p:ph type="sldNum" sz="quarter" idx="12"/>
          </p:nvPr>
        </p:nvSpPr>
        <p:spPr/>
        <p:txBody>
          <a:bodyPr/>
          <a:lstStyle/>
          <a:p>
            <a:fld id="{D5E8931E-3325-4133-8C01-1A2B53BD362A}" type="slidenum">
              <a:rPr lang="en-US" smtClean="0"/>
              <a:t>28</a:t>
            </a:fld>
            <a:endParaRPr lang="en-US"/>
          </a:p>
        </p:txBody>
      </p:sp>
      <p:sp>
        <p:nvSpPr>
          <p:cNvPr id="4" name="Footer Placeholder 3"/>
          <p:cNvSpPr>
            <a:spLocks noGrp="1"/>
          </p:cNvSpPr>
          <p:nvPr>
            <p:ph type="ftr" sz="quarter" idx="11"/>
          </p:nvPr>
        </p:nvSpPr>
        <p:spPr/>
        <p:txBody>
          <a:bodyPr/>
          <a:lstStyle/>
          <a:p>
            <a:r>
              <a:rPr lang="en-GB" smtClean="0"/>
              <a:t>MET256: WEATHER FORECASTING AND OBSERVATION</a:t>
            </a:r>
            <a:endParaRPr lang="en-GB"/>
          </a:p>
        </p:txBody>
      </p:sp>
    </p:spTree>
    <p:extLst>
      <p:ext uri="{BB962C8B-B14F-4D97-AF65-F5344CB8AC3E}">
        <p14:creationId xmlns:p14="http://schemas.microsoft.com/office/powerpoint/2010/main" val="18016787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46811" y="724039"/>
            <a:ext cx="7261413" cy="5632311"/>
          </a:xfrm>
          <a:prstGeom prst="rect">
            <a:avLst/>
          </a:prstGeom>
        </p:spPr>
        <p:txBody>
          <a:bodyPr wrap="square">
            <a:spAutoFit/>
          </a:bodyPr>
          <a:lstStyle/>
          <a:p>
            <a:pPr algn="just">
              <a:lnSpc>
                <a:spcPct val="150000"/>
              </a:lnSpc>
            </a:pPr>
            <a:r>
              <a:rPr lang="en-US" sz="2400" dirty="0" smtClean="0"/>
              <a:t>The </a:t>
            </a:r>
            <a:r>
              <a:rPr lang="en-US" sz="2400" dirty="0"/>
              <a:t>standard depths for soil temperature </a:t>
            </a:r>
            <a:r>
              <a:rPr lang="en-US" sz="2400" dirty="0" smtClean="0"/>
              <a:t>measurements are </a:t>
            </a:r>
            <a:r>
              <a:rPr lang="en-US" sz="2400" dirty="0"/>
              <a:t>5, 10, 20, 50 and 100 cm below </a:t>
            </a:r>
            <a:r>
              <a:rPr lang="en-US" sz="2400" dirty="0" smtClean="0"/>
              <a:t>the surface</a:t>
            </a:r>
            <a:r>
              <a:rPr lang="en-US" sz="2400" dirty="0"/>
              <a:t>; additional depths may be included. </a:t>
            </a:r>
            <a:r>
              <a:rPr lang="en-US" sz="2400" dirty="0" smtClean="0"/>
              <a:t>The site </a:t>
            </a:r>
            <a:r>
              <a:rPr lang="en-US" sz="2400" dirty="0"/>
              <a:t>for such measurements should be a level plot </a:t>
            </a:r>
            <a:r>
              <a:rPr lang="en-US" sz="2400" dirty="0" smtClean="0"/>
              <a:t>of bare </a:t>
            </a:r>
            <a:r>
              <a:rPr lang="en-US" sz="2400" dirty="0"/>
              <a:t>ground (about 75 cm</a:t>
            </a:r>
            <a:r>
              <a:rPr lang="en-US" sz="2400" baseline="30000" dirty="0"/>
              <a:t>2</a:t>
            </a:r>
            <a:r>
              <a:rPr lang="en-US" sz="2400" dirty="0"/>
              <a:t>) and typical of </a:t>
            </a:r>
            <a:r>
              <a:rPr lang="en-US" sz="2400" dirty="0" smtClean="0"/>
              <a:t>the surrounding </a:t>
            </a:r>
            <a:r>
              <a:rPr lang="en-US" sz="2400" dirty="0"/>
              <a:t>soil for which information is required</a:t>
            </a:r>
            <a:r>
              <a:rPr lang="en-US" sz="2400" dirty="0" smtClean="0"/>
              <a:t>.</a:t>
            </a:r>
          </a:p>
          <a:p>
            <a:pPr algn="just">
              <a:lnSpc>
                <a:spcPct val="150000"/>
              </a:lnSpc>
            </a:pPr>
            <a:endParaRPr lang="en-US" sz="2400" dirty="0" smtClean="0"/>
          </a:p>
          <a:p>
            <a:pPr algn="just">
              <a:lnSpc>
                <a:spcPct val="150000"/>
              </a:lnSpc>
            </a:pPr>
            <a:r>
              <a:rPr lang="en-US" sz="2400" b="1" dirty="0"/>
              <a:t>When describing a site for soil temperature </a:t>
            </a:r>
            <a:r>
              <a:rPr lang="en-US" sz="2400" b="1" dirty="0" smtClean="0"/>
              <a:t>measurements, the </a:t>
            </a:r>
            <a:r>
              <a:rPr lang="en-US" sz="2400" b="1" dirty="0"/>
              <a:t>soil type, soil cover and the </a:t>
            </a:r>
            <a:r>
              <a:rPr lang="en-US" sz="2400" b="1" dirty="0" smtClean="0"/>
              <a:t>degree and </a:t>
            </a:r>
            <a:r>
              <a:rPr lang="en-US" sz="2400" b="1" dirty="0"/>
              <a:t>direction of the ground’s slope should </a:t>
            </a:r>
            <a:r>
              <a:rPr lang="en-US" sz="2400" b="1" dirty="0" smtClean="0"/>
              <a:t>be recorded</a:t>
            </a:r>
            <a:r>
              <a:rPr lang="en-US" sz="2400" b="1" dirty="0"/>
              <a:t>.</a:t>
            </a:r>
          </a:p>
        </p:txBody>
      </p:sp>
      <p:sp>
        <p:nvSpPr>
          <p:cNvPr id="3" name="Slide Number Placeholder 2"/>
          <p:cNvSpPr>
            <a:spLocks noGrp="1"/>
          </p:cNvSpPr>
          <p:nvPr>
            <p:ph type="sldNum" sz="quarter" idx="12"/>
          </p:nvPr>
        </p:nvSpPr>
        <p:spPr/>
        <p:txBody>
          <a:bodyPr/>
          <a:lstStyle/>
          <a:p>
            <a:fld id="{D5E8931E-3325-4133-8C01-1A2B53BD362A}" type="slidenum">
              <a:rPr lang="en-US" smtClean="0"/>
              <a:t>29</a:t>
            </a:fld>
            <a:endParaRPr lang="en-US"/>
          </a:p>
        </p:txBody>
      </p:sp>
      <p:sp>
        <p:nvSpPr>
          <p:cNvPr id="4" name="Footer Placeholder 3"/>
          <p:cNvSpPr>
            <a:spLocks noGrp="1"/>
          </p:cNvSpPr>
          <p:nvPr>
            <p:ph type="ftr" sz="quarter" idx="11"/>
          </p:nvPr>
        </p:nvSpPr>
        <p:spPr/>
        <p:txBody>
          <a:bodyPr/>
          <a:lstStyle/>
          <a:p>
            <a:r>
              <a:rPr lang="en-GB" smtClean="0"/>
              <a:t>MET256: WEATHER FORECASTING AND OBSERVATION</a:t>
            </a:r>
            <a:endParaRPr lang="en-GB"/>
          </a:p>
        </p:txBody>
      </p:sp>
      <p:sp>
        <p:nvSpPr>
          <p:cNvPr id="6" name="Rectangle 5"/>
          <p:cNvSpPr/>
          <p:nvPr/>
        </p:nvSpPr>
        <p:spPr>
          <a:xfrm>
            <a:off x="152842" y="-134471"/>
            <a:ext cx="4140814" cy="920252"/>
          </a:xfrm>
          <a:prstGeom prst="rect">
            <a:avLst/>
          </a:prstGeom>
        </p:spPr>
        <p:txBody>
          <a:bodyPr wrap="none">
            <a:spAutoFit/>
          </a:bodyPr>
          <a:lstStyle/>
          <a:p>
            <a:pPr algn="just">
              <a:lnSpc>
                <a:spcPct val="150000"/>
              </a:lnSpc>
            </a:pPr>
            <a:r>
              <a:rPr lang="en-US" sz="4000" b="1" dirty="0">
                <a:solidFill>
                  <a:srgbClr val="FF0000"/>
                </a:solidFill>
              </a:rPr>
              <a:t>Soil thermometers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563" y="1075764"/>
            <a:ext cx="3738411" cy="5101993"/>
          </a:xfrm>
          <a:prstGeom prst="rect">
            <a:avLst/>
          </a:prstGeom>
        </p:spPr>
      </p:pic>
    </p:spTree>
    <p:extLst>
      <p:ext uri="{BB962C8B-B14F-4D97-AF65-F5344CB8AC3E}">
        <p14:creationId xmlns:p14="http://schemas.microsoft.com/office/powerpoint/2010/main" val="409794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932" y="231819"/>
            <a:ext cx="11277600" cy="573580"/>
          </a:xfrm>
        </p:spPr>
        <p:txBody>
          <a:bodyPr>
            <a:noAutofit/>
          </a:bodyPr>
          <a:lstStyle/>
          <a:p>
            <a:pPr algn="just">
              <a:lnSpc>
                <a:spcPct val="107000"/>
              </a:lnSpc>
            </a:pPr>
            <a:r>
              <a:rPr lang="en-US" sz="3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General requirements of Meteorological </a:t>
            </a:r>
            <a:r>
              <a:rPr lang="en-US" sz="32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Instruments</a:t>
            </a:r>
            <a:endParaRPr lang="en-US" sz="32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Subtitle 2"/>
          <p:cNvSpPr>
            <a:spLocks noGrp="1"/>
          </p:cNvSpPr>
          <p:nvPr>
            <p:ph type="subTitle" idx="1"/>
          </p:nvPr>
        </p:nvSpPr>
        <p:spPr>
          <a:xfrm>
            <a:off x="618185" y="1000503"/>
            <a:ext cx="10637949" cy="5567721"/>
          </a:xfrm>
        </p:spPr>
        <p:txBody>
          <a:bodyPr numCol="1">
            <a:noAutofit/>
          </a:bodyPr>
          <a:lstStyle/>
          <a:p>
            <a:pPr algn="just">
              <a:lnSpc>
                <a:spcPct val="150000"/>
              </a:lnSpc>
            </a:pPr>
            <a:r>
              <a:rPr lang="en-US" dirty="0">
                <a:solidFill>
                  <a:srgbClr val="1A171B"/>
                </a:solidFill>
                <a:latin typeface="Times New Roman" panose="02020603050405020304" pitchFamily="18" charset="0"/>
                <a:ea typeface="Calibri" panose="020F0502020204030204" pitchFamily="34" charset="0"/>
                <a:cs typeface="Times New Roman" panose="02020603050405020304" pitchFamily="18" charset="0"/>
              </a:rPr>
              <a:t>The most important requirements for meteorological instruments are the following</a:t>
            </a:r>
            <a:r>
              <a:rPr lang="en-US" dirty="0" smtClean="0">
                <a:solidFill>
                  <a:srgbClr val="1A171B"/>
                </a:solidFill>
                <a:latin typeface="Times New Roman" panose="02020603050405020304" pitchFamily="18" charset="0"/>
                <a:ea typeface="Calibri" panose="020F0502020204030204" pitchFamily="34" charset="0"/>
                <a:cs typeface="Times New Roman" panose="02020603050405020304" pitchFamily="18" charset="0"/>
              </a:rPr>
              <a:t>:</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lvl="5" algn="just">
              <a:lnSpc>
                <a:spcPct val="150000"/>
              </a:lnSpc>
            </a:pPr>
            <a:r>
              <a:rPr lang="en-US" sz="2400" dirty="0" smtClean="0">
                <a:solidFill>
                  <a:srgbClr val="1A171B"/>
                </a:solidFill>
                <a:latin typeface="Times New Roman" panose="02020603050405020304" pitchFamily="18" charset="0"/>
                <a:ea typeface="Calibri" panose="020F0502020204030204" pitchFamily="34" charset="0"/>
                <a:cs typeface="Times New Roman" panose="02020603050405020304" pitchFamily="18" charset="0"/>
              </a:rPr>
              <a:t>(</a:t>
            </a:r>
            <a:r>
              <a:rPr lang="en-US" sz="2400" dirty="0">
                <a:solidFill>
                  <a:srgbClr val="1A171B"/>
                </a:solidFill>
                <a:latin typeface="Times New Roman" panose="02020603050405020304" pitchFamily="18" charset="0"/>
                <a:ea typeface="Calibri" panose="020F0502020204030204" pitchFamily="34" charset="0"/>
                <a:cs typeface="Times New Roman" panose="02020603050405020304" pitchFamily="18" charset="0"/>
              </a:rPr>
              <a:t>a) Uncertainty, according to the stated requirement for the particular variable;</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lvl="5" algn="just">
              <a:lnSpc>
                <a:spcPct val="150000"/>
              </a:lnSpc>
            </a:pPr>
            <a:r>
              <a:rPr lang="en-US" sz="2400" dirty="0">
                <a:solidFill>
                  <a:srgbClr val="1A171B"/>
                </a:solidFill>
                <a:latin typeface="Times New Roman" panose="02020603050405020304" pitchFamily="18" charset="0"/>
                <a:ea typeface="Calibri" panose="020F0502020204030204" pitchFamily="34" charset="0"/>
                <a:cs typeface="Times New Roman" panose="02020603050405020304" pitchFamily="18" charset="0"/>
              </a:rPr>
              <a:t>(b) Reliability and stability;</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lvl="5" algn="just">
              <a:lnSpc>
                <a:spcPct val="150000"/>
              </a:lnSpc>
            </a:pPr>
            <a:r>
              <a:rPr lang="en-US" sz="2400" dirty="0">
                <a:solidFill>
                  <a:srgbClr val="1A171B"/>
                </a:solidFill>
                <a:latin typeface="Times New Roman" panose="02020603050405020304" pitchFamily="18" charset="0"/>
                <a:ea typeface="Calibri" panose="020F0502020204030204" pitchFamily="34" charset="0"/>
                <a:cs typeface="Times New Roman" panose="02020603050405020304" pitchFamily="18" charset="0"/>
              </a:rPr>
              <a:t>(c) Convenience of operation, calibration and maintenance;</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lvl="5" algn="just">
              <a:lnSpc>
                <a:spcPct val="150000"/>
              </a:lnSpc>
            </a:pPr>
            <a:r>
              <a:rPr lang="en-US" sz="2400" dirty="0">
                <a:solidFill>
                  <a:srgbClr val="1A171B"/>
                </a:solidFill>
                <a:latin typeface="Times New Roman" panose="02020603050405020304" pitchFamily="18" charset="0"/>
                <a:ea typeface="Calibri" panose="020F0502020204030204" pitchFamily="34" charset="0"/>
                <a:cs typeface="Times New Roman" panose="02020603050405020304" pitchFamily="18" charset="0"/>
              </a:rPr>
              <a:t>(d) Simplicity of design which is consistent with requirements;</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dirty="0">
                <a:solidFill>
                  <a:srgbClr val="1A171B"/>
                </a:solidFill>
                <a:latin typeface="Times New Roman" panose="02020603050405020304" pitchFamily="18" charset="0"/>
                <a:ea typeface="Calibri" panose="020F0502020204030204" pitchFamily="34" charset="0"/>
                <a:cs typeface="Times New Roman" panose="02020603050405020304" pitchFamily="18" charset="0"/>
              </a:rPr>
              <a:t>(e) Durability;</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dirty="0">
                <a:solidFill>
                  <a:srgbClr val="1A171B"/>
                </a:solidFill>
                <a:latin typeface="Times New Roman" panose="02020603050405020304" pitchFamily="18" charset="0"/>
                <a:ea typeface="Calibri" panose="020F0502020204030204" pitchFamily="34" charset="0"/>
                <a:cs typeface="Times New Roman" panose="02020603050405020304" pitchFamily="18" charset="0"/>
              </a:rPr>
              <a:t>(f) Acceptable cost of instrument, consumables and spare parts.</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8634" t="2358" r="9778" b="1376"/>
          <a:stretch/>
        </p:blipFill>
        <p:spPr>
          <a:xfrm>
            <a:off x="128786" y="2129430"/>
            <a:ext cx="2582649" cy="2300905"/>
          </a:xfrm>
          <a:prstGeom prst="rect">
            <a:avLst/>
          </a:prstGeom>
        </p:spPr>
      </p:pic>
      <p:sp>
        <p:nvSpPr>
          <p:cNvPr id="6" name="Footer Placeholder 5"/>
          <p:cNvSpPr>
            <a:spLocks noGrp="1"/>
          </p:cNvSpPr>
          <p:nvPr>
            <p:ph type="ftr" sz="quarter" idx="11"/>
          </p:nvPr>
        </p:nvSpPr>
        <p:spPr/>
        <p:txBody>
          <a:bodyPr/>
          <a:lstStyle/>
          <a:p>
            <a:r>
              <a:rPr lang="en-GB" smtClean="0"/>
              <a:t>MET256: WEATHER FORECASTING AND OBSERVATION</a:t>
            </a:r>
            <a:endParaRPr lang="en-GB"/>
          </a:p>
        </p:txBody>
      </p:sp>
      <p:sp>
        <p:nvSpPr>
          <p:cNvPr id="7" name="Slide Number Placeholder 6"/>
          <p:cNvSpPr>
            <a:spLocks noGrp="1"/>
          </p:cNvSpPr>
          <p:nvPr>
            <p:ph type="sldNum" sz="quarter" idx="12"/>
          </p:nvPr>
        </p:nvSpPr>
        <p:spPr/>
        <p:txBody>
          <a:bodyPr/>
          <a:lstStyle/>
          <a:p>
            <a:fld id="{46CBDAFF-6F72-4DEC-A76B-3A5A3345B25A}" type="slidenum">
              <a:rPr lang="en-GB" smtClean="0"/>
              <a:t>3</a:t>
            </a:fld>
            <a:endParaRPr lang="en-GB"/>
          </a:p>
        </p:txBody>
      </p:sp>
    </p:spTree>
    <p:extLst>
      <p:ext uri="{BB962C8B-B14F-4D97-AF65-F5344CB8AC3E}">
        <p14:creationId xmlns:p14="http://schemas.microsoft.com/office/powerpoint/2010/main" val="363553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6062" y="78241"/>
            <a:ext cx="11882843" cy="6232475"/>
          </a:xfrm>
          <a:prstGeom prst="rect">
            <a:avLst/>
          </a:prstGeom>
        </p:spPr>
        <p:txBody>
          <a:bodyPr wrap="square">
            <a:spAutoFit/>
          </a:bodyPr>
          <a:lstStyle/>
          <a:p>
            <a:pPr>
              <a:lnSpc>
                <a:spcPct val="150000"/>
              </a:lnSpc>
            </a:pPr>
            <a:r>
              <a:rPr lang="en-US" sz="2400" b="1" dirty="0">
                <a:solidFill>
                  <a:srgbClr val="FF0000"/>
                </a:solidFill>
              </a:rPr>
              <a:t>Measuring grass minimum temperatures</a:t>
            </a:r>
          </a:p>
          <a:p>
            <a:pPr algn="just">
              <a:lnSpc>
                <a:spcPct val="150000"/>
              </a:lnSpc>
            </a:pPr>
            <a:r>
              <a:rPr lang="en-US" sz="2200" dirty="0"/>
              <a:t>The grass minimum temperature is the lowest temperature </a:t>
            </a:r>
            <a:r>
              <a:rPr lang="en-US" sz="2200" dirty="0" smtClean="0"/>
              <a:t>reached </a:t>
            </a:r>
            <a:r>
              <a:rPr lang="en-US" sz="2200" dirty="0"/>
              <a:t>overnight by a thermometer freely exposed to the sky just above short grass. The temperature is measured with a minimum thermometer</a:t>
            </a:r>
            <a:r>
              <a:rPr lang="en-US" sz="2200" dirty="0" smtClean="0"/>
              <a:t>.</a:t>
            </a:r>
          </a:p>
          <a:p>
            <a:pPr algn="just">
              <a:lnSpc>
                <a:spcPct val="150000"/>
              </a:lnSpc>
            </a:pPr>
            <a:endParaRPr lang="en-US" sz="2200" dirty="0"/>
          </a:p>
          <a:p>
            <a:pPr algn="just">
              <a:lnSpc>
                <a:spcPct val="150000"/>
              </a:lnSpc>
            </a:pPr>
            <a:r>
              <a:rPr lang="en-US" sz="2200" dirty="0"/>
              <a:t>The thermometer should be mounted on suitable supports so that it is inclined at an angle of about 2° from the horizontal position, with the bulb lower than the stem, 25 to 50 mm above the ground and in contact with the tips of the grass. </a:t>
            </a:r>
            <a:endParaRPr lang="en-US" sz="2200" dirty="0" smtClean="0"/>
          </a:p>
          <a:p>
            <a:pPr algn="just">
              <a:lnSpc>
                <a:spcPct val="150000"/>
              </a:lnSpc>
            </a:pPr>
            <a:endParaRPr lang="en-US" sz="2200" dirty="0"/>
          </a:p>
          <a:p>
            <a:pPr algn="just">
              <a:lnSpc>
                <a:spcPct val="150000"/>
              </a:lnSpc>
            </a:pPr>
            <a:r>
              <a:rPr lang="en-US" sz="2200" dirty="0" smtClean="0"/>
              <a:t>Normally</a:t>
            </a:r>
            <a:r>
              <a:rPr lang="en-US" sz="2200" dirty="0"/>
              <a:t>, the thermometer is exposed at the last observation hour before sunset, and the reading is taken the next morning. The instrument is kept within a screen or indoors during the day. However, at stations where an observer is not available near sunset, it may be necessary to leave the thermometer exposed throughout the day.</a:t>
            </a:r>
          </a:p>
        </p:txBody>
      </p:sp>
      <p:sp>
        <p:nvSpPr>
          <p:cNvPr id="3" name="Slide Number Placeholder 2"/>
          <p:cNvSpPr>
            <a:spLocks noGrp="1"/>
          </p:cNvSpPr>
          <p:nvPr>
            <p:ph type="sldNum" sz="quarter" idx="12"/>
          </p:nvPr>
        </p:nvSpPr>
        <p:spPr/>
        <p:txBody>
          <a:bodyPr/>
          <a:lstStyle/>
          <a:p>
            <a:fld id="{D5E8931E-3325-4133-8C01-1A2B53BD362A}" type="slidenum">
              <a:rPr lang="en-US" smtClean="0"/>
              <a:t>30</a:t>
            </a:fld>
            <a:endParaRPr lang="en-US"/>
          </a:p>
        </p:txBody>
      </p:sp>
      <p:sp>
        <p:nvSpPr>
          <p:cNvPr id="2" name="Footer Placeholder 1"/>
          <p:cNvSpPr>
            <a:spLocks noGrp="1"/>
          </p:cNvSpPr>
          <p:nvPr>
            <p:ph type="ftr" sz="quarter" idx="11"/>
          </p:nvPr>
        </p:nvSpPr>
        <p:spPr>
          <a:xfrm>
            <a:off x="4038600" y="6531161"/>
            <a:ext cx="4114800" cy="365125"/>
          </a:xfrm>
        </p:spPr>
        <p:txBody>
          <a:bodyPr/>
          <a:lstStyle/>
          <a:p>
            <a:r>
              <a:rPr lang="en-GB" smtClean="0"/>
              <a:t>MET256: WEATHER FORECASTING AND OBSERVATION</a:t>
            </a:r>
            <a:endParaRPr lang="en-GB"/>
          </a:p>
        </p:txBody>
      </p:sp>
    </p:spTree>
    <p:extLst>
      <p:ext uri="{BB962C8B-B14F-4D97-AF65-F5344CB8AC3E}">
        <p14:creationId xmlns:p14="http://schemas.microsoft.com/office/powerpoint/2010/main" val="399566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solidFill>
                  <a:prstClr val="black"/>
                </a:solidFill>
              </a:rPr>
              <a:t>MET256: WEATHER FORECASTING AND OBSERVATION</a:t>
            </a:r>
            <a:endParaRPr lang="en-GB">
              <a:solidFill>
                <a:prstClr val="black"/>
              </a:solidFill>
            </a:endParaRPr>
          </a:p>
        </p:txBody>
      </p:sp>
      <p:sp>
        <p:nvSpPr>
          <p:cNvPr id="5" name="Slide Number Placeholder 4"/>
          <p:cNvSpPr>
            <a:spLocks noGrp="1"/>
          </p:cNvSpPr>
          <p:nvPr>
            <p:ph type="sldNum" sz="quarter" idx="12"/>
          </p:nvPr>
        </p:nvSpPr>
        <p:spPr/>
        <p:txBody>
          <a:bodyPr/>
          <a:lstStyle/>
          <a:p>
            <a:fld id="{7356B05C-FD2F-4F8B-8D35-AD11F73DB96E}" type="slidenum">
              <a:rPr lang="en-GB" smtClean="0">
                <a:solidFill>
                  <a:prstClr val="black"/>
                </a:solidFill>
              </a:rPr>
              <a:pPr/>
              <a:t>31</a:t>
            </a:fld>
            <a:endParaRPr lang="en-GB">
              <a:solidFill>
                <a:prstClr val="black"/>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1" y="261257"/>
            <a:ext cx="11260182" cy="6102914"/>
          </a:xfrm>
          <a:prstGeom prst="rect">
            <a:avLst/>
          </a:prstGeom>
        </p:spPr>
      </p:pic>
    </p:spTree>
    <p:extLst>
      <p:ext uri="{BB962C8B-B14F-4D97-AF65-F5344CB8AC3E}">
        <p14:creationId xmlns:p14="http://schemas.microsoft.com/office/powerpoint/2010/main" val="4199833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658677" y="477190"/>
            <a:ext cx="8229627" cy="671786"/>
          </a:xfrm>
          <a:solidFill>
            <a:schemeClr val="bg1"/>
          </a:solidFill>
        </p:spPr>
        <p:txBody>
          <a:bodyPr>
            <a:normAutofit fontScale="90000"/>
          </a:bodyPr>
          <a:lstStyle/>
          <a:p>
            <a:pPr lvl="0"/>
            <a:r>
              <a:rPr lang="en-US" b="1" dirty="0" smtClean="0">
                <a:solidFill>
                  <a:srgbClr val="FF0000"/>
                </a:solidFill>
                <a:latin typeface="+mn-lt"/>
              </a:rPr>
              <a:t>RECAP OF LECTURE</a:t>
            </a:r>
            <a:endParaRPr lang="en-US" b="1" dirty="0">
              <a:solidFill>
                <a:srgbClr val="FF0000"/>
              </a:solidFill>
              <a:latin typeface="+mn-lt"/>
            </a:endParaRPr>
          </a:p>
        </p:txBody>
      </p:sp>
      <p:sp>
        <p:nvSpPr>
          <p:cNvPr id="4" name="Footer Placeholder 3"/>
          <p:cNvSpPr>
            <a:spLocks noGrp="1"/>
          </p:cNvSpPr>
          <p:nvPr>
            <p:ph type="ftr" sz="quarter" idx="11"/>
          </p:nvPr>
        </p:nvSpPr>
        <p:spPr/>
        <p:txBody>
          <a:bodyPr/>
          <a:lstStyle/>
          <a:p>
            <a:r>
              <a:rPr lang="en-GB" smtClean="0">
                <a:solidFill>
                  <a:prstClr val="black"/>
                </a:solidFill>
              </a:rPr>
              <a:t>MET256: WEATHER FORECASTING AND OBSERVATION</a:t>
            </a:r>
            <a:endParaRPr lang="en-GB">
              <a:solidFill>
                <a:prstClr val="black"/>
              </a:solidFill>
            </a:endParaRPr>
          </a:p>
        </p:txBody>
      </p:sp>
      <p:sp>
        <p:nvSpPr>
          <p:cNvPr id="5" name="Slide Number Placeholder 4"/>
          <p:cNvSpPr>
            <a:spLocks noGrp="1"/>
          </p:cNvSpPr>
          <p:nvPr>
            <p:ph type="sldNum" sz="quarter" idx="12"/>
          </p:nvPr>
        </p:nvSpPr>
        <p:spPr/>
        <p:txBody>
          <a:bodyPr/>
          <a:lstStyle/>
          <a:p>
            <a:fld id="{7356B05C-FD2F-4F8B-8D35-AD11F73DB96E}" type="slidenum">
              <a:rPr lang="en-GB" smtClean="0">
                <a:solidFill>
                  <a:prstClr val="black"/>
                </a:solidFill>
              </a:rPr>
              <a:pPr/>
              <a:t>32</a:t>
            </a:fld>
            <a:endParaRPr lang="en-GB">
              <a:solidFill>
                <a:prstClr val="black"/>
              </a:solidFill>
            </a:endParaRPr>
          </a:p>
        </p:txBody>
      </p:sp>
      <p:sp>
        <p:nvSpPr>
          <p:cNvPr id="3" name="TextBox 2"/>
          <p:cNvSpPr txBox="1"/>
          <p:nvPr/>
        </p:nvSpPr>
        <p:spPr>
          <a:xfrm>
            <a:off x="648789" y="1136467"/>
            <a:ext cx="10972800" cy="2677656"/>
          </a:xfrm>
          <a:prstGeom prst="rect">
            <a:avLst/>
          </a:prstGeom>
          <a:solidFill>
            <a:schemeClr val="accent2">
              <a:lumMod val="60000"/>
              <a:lumOff val="40000"/>
            </a:schemeClr>
          </a:solidFill>
          <a:ln>
            <a:solidFill>
              <a:schemeClr val="tx1"/>
            </a:solidFill>
          </a:ln>
        </p:spPr>
        <p:txBody>
          <a:bodyPr wrap="square" rtlCol="0">
            <a:spAutoFit/>
          </a:bodyPr>
          <a:lstStyle/>
          <a:p>
            <a:pPr marL="971550" lvl="1" indent="-514350">
              <a:buFont typeface="+mj-lt"/>
              <a:buAutoNum type="arabicPeriod"/>
            </a:pPr>
            <a:endParaRPr lang="en-US" sz="2800" dirty="0" smtClean="0">
              <a:ea typeface="Calibri" panose="020F0502020204030204" pitchFamily="34" charset="0"/>
              <a:cs typeface="Times New Roman" panose="02020603050405020304" pitchFamily="18" charset="0"/>
            </a:endParaRPr>
          </a:p>
          <a:p>
            <a:pPr marL="971550" lvl="1" indent="-514350">
              <a:buFont typeface="+mj-lt"/>
              <a:buAutoNum type="arabicPeriod"/>
            </a:pPr>
            <a:r>
              <a:rPr lang="en-US" sz="2800" dirty="0" smtClean="0">
                <a:ea typeface="Calibri" panose="020F0502020204030204" pitchFamily="34" charset="0"/>
                <a:cs typeface="Times New Roman" panose="02020603050405020304" pitchFamily="18" charset="0"/>
              </a:rPr>
              <a:t>General </a:t>
            </a:r>
            <a:r>
              <a:rPr lang="en-US" sz="2800" dirty="0">
                <a:ea typeface="Calibri" panose="020F0502020204030204" pitchFamily="34" charset="0"/>
                <a:cs typeface="Times New Roman" panose="02020603050405020304" pitchFamily="18" charset="0"/>
              </a:rPr>
              <a:t>requirements of Meteorological </a:t>
            </a:r>
            <a:r>
              <a:rPr lang="en-US" sz="2800" dirty="0" smtClean="0">
                <a:ea typeface="Calibri" panose="020F0502020204030204" pitchFamily="34" charset="0"/>
                <a:cs typeface="Times New Roman" panose="02020603050405020304" pitchFamily="18" charset="0"/>
              </a:rPr>
              <a:t>Instruments</a:t>
            </a:r>
          </a:p>
          <a:p>
            <a:pPr marL="971550" lvl="1" indent="-514350">
              <a:buFont typeface="+mj-lt"/>
              <a:buAutoNum type="arabicPeriod"/>
            </a:pPr>
            <a:r>
              <a:rPr lang="en-US" sz="2800" dirty="0">
                <a:ea typeface="Calibri" panose="020F0502020204030204" pitchFamily="34" charset="0"/>
                <a:cs typeface="Times New Roman" panose="02020603050405020304" pitchFamily="18" charset="0"/>
              </a:rPr>
              <a:t>Surface Observations</a:t>
            </a:r>
          </a:p>
          <a:p>
            <a:pPr marL="971550" lvl="1" indent="-514350">
              <a:buFont typeface="+mj-lt"/>
              <a:buAutoNum type="arabicPeriod"/>
            </a:pPr>
            <a:r>
              <a:rPr lang="en-US" sz="2800" dirty="0">
                <a:ea typeface="Calibri" panose="020F0502020204030204" pitchFamily="34" charset="0"/>
                <a:cs typeface="Times New Roman" panose="02020603050405020304" pitchFamily="18" charset="0"/>
              </a:rPr>
              <a:t>Automatic Weather Stations</a:t>
            </a:r>
          </a:p>
          <a:p>
            <a:pPr marL="971550" lvl="1" indent="-514350">
              <a:buFont typeface="+mj-lt"/>
              <a:buAutoNum type="arabicPeriod"/>
            </a:pPr>
            <a:r>
              <a:rPr lang="en-GB" sz="2800" dirty="0" smtClean="0">
                <a:cs typeface="Arial" panose="020B0604020202020204" pitchFamily="34" charset="0"/>
              </a:rPr>
              <a:t>Temperature Observations and Procedures</a:t>
            </a:r>
          </a:p>
          <a:p>
            <a:pPr marL="971550" lvl="1" indent="-514350">
              <a:buFont typeface="+mj-lt"/>
              <a:buAutoNum type="arabicPeriod"/>
            </a:pPr>
            <a:endParaRPr lang="en-GB" sz="2800" dirty="0">
              <a:cs typeface="Arial" panose="020B0604020202020204" pitchFamily="34" charset="0"/>
            </a:endParaRPr>
          </a:p>
        </p:txBody>
      </p:sp>
    </p:spTree>
    <p:extLst>
      <p:ext uri="{BB962C8B-B14F-4D97-AF65-F5344CB8AC3E}">
        <p14:creationId xmlns:p14="http://schemas.microsoft.com/office/powerpoint/2010/main" val="2427201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60608" y="101054"/>
            <a:ext cx="11431075" cy="599541"/>
          </a:xfrm>
        </p:spPr>
        <p:txBody>
          <a:bodyPr>
            <a:noAutofit/>
          </a:bodyPr>
          <a:lstStyle/>
          <a:p>
            <a:pPr algn="just">
              <a:lnSpc>
                <a:spcPct val="107000"/>
              </a:lnSpc>
            </a:pPr>
            <a:r>
              <a:rPr lang="en-US" sz="36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General requirements of Meteorological </a:t>
            </a:r>
            <a:r>
              <a:rPr lang="en-US" sz="36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Instruments</a:t>
            </a:r>
            <a:endParaRPr lang="en-US" sz="36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p:cNvSpPr txBox="1"/>
          <p:nvPr/>
        </p:nvSpPr>
        <p:spPr>
          <a:xfrm>
            <a:off x="360608" y="726352"/>
            <a:ext cx="11436440" cy="1692771"/>
          </a:xfrm>
          <a:prstGeom prst="rect">
            <a:avLst/>
          </a:prstGeom>
          <a:solidFill>
            <a:schemeClr val="accent2">
              <a:lumMod val="60000"/>
              <a:lumOff val="40000"/>
            </a:schemeClr>
          </a:solidFill>
          <a:ln w="28575">
            <a:solidFill>
              <a:schemeClr val="accent6">
                <a:lumMod val="50000"/>
              </a:schemeClr>
            </a:solidFill>
          </a:ln>
        </p:spPr>
        <p:txBody>
          <a:bodyPr wrap="square" rtlCol="0">
            <a:spAutoFit/>
          </a:bodyPr>
          <a:lstStyle/>
          <a:p>
            <a:pPr marL="342900" indent="-342900" algn="just">
              <a:buFont typeface="Wingdings" panose="05000000000000000000" pitchFamily="2" charset="2"/>
              <a:buChar char="Ø"/>
            </a:pPr>
            <a:r>
              <a:rPr lang="en-US" sz="2600" dirty="0">
                <a:solidFill>
                  <a:srgbClr val="1A171B"/>
                </a:solidFill>
                <a:latin typeface="Times New Roman" panose="02020603050405020304" pitchFamily="18" charset="0"/>
                <a:ea typeface="Calibri" panose="020F0502020204030204" pitchFamily="34" charset="0"/>
                <a:cs typeface="Times New Roman" panose="02020603050405020304" pitchFamily="18" charset="0"/>
              </a:rPr>
              <a:t>With </a:t>
            </a:r>
            <a:r>
              <a:rPr lang="en-US" sz="2600" dirty="0" smtClean="0">
                <a:solidFill>
                  <a:srgbClr val="1A171B"/>
                </a:solidFill>
                <a:latin typeface="Times New Roman" panose="02020603050405020304" pitchFamily="18" charset="0"/>
                <a:ea typeface="Calibri" panose="020F0502020204030204" pitchFamily="34" charset="0"/>
                <a:cs typeface="Times New Roman" panose="02020603050405020304" pitchFamily="18" charset="0"/>
              </a:rPr>
              <a:t>regards </a:t>
            </a:r>
            <a:r>
              <a:rPr lang="en-US" sz="2600" dirty="0">
                <a:solidFill>
                  <a:srgbClr val="1A171B"/>
                </a:solidFill>
                <a:latin typeface="Times New Roman" panose="02020603050405020304" pitchFamily="18" charset="0"/>
                <a:ea typeface="Calibri" panose="020F0502020204030204" pitchFamily="34" charset="0"/>
                <a:cs typeface="Times New Roman" panose="02020603050405020304" pitchFamily="18" charset="0"/>
              </a:rPr>
              <a:t>to the first two requirements, it is important </a:t>
            </a:r>
            <a:r>
              <a:rPr lang="en-US" sz="2600" dirty="0" smtClean="0">
                <a:solidFill>
                  <a:srgbClr val="1A171B"/>
                </a:solidFill>
                <a:latin typeface="Times New Roman" panose="02020603050405020304" pitchFamily="18" charset="0"/>
                <a:ea typeface="Calibri" panose="020F0502020204030204" pitchFamily="34" charset="0"/>
                <a:cs typeface="Times New Roman" panose="02020603050405020304" pitchFamily="18" charset="0"/>
              </a:rPr>
              <a:t>that an instrument maintains </a:t>
            </a:r>
            <a:r>
              <a:rPr lang="en-US" sz="2600" dirty="0">
                <a:solidFill>
                  <a:srgbClr val="1A171B"/>
                </a:solidFill>
                <a:latin typeface="Times New Roman" panose="02020603050405020304" pitchFamily="18" charset="0"/>
                <a:ea typeface="Calibri" panose="020F0502020204030204" pitchFamily="34" charset="0"/>
                <a:cs typeface="Times New Roman" panose="02020603050405020304" pitchFamily="18" charset="0"/>
              </a:rPr>
              <a:t>a known uncertainty over a long period. This is much better than having a high initial uncertainty that cannot be retained for long under operating conditions.</a:t>
            </a:r>
            <a:endParaRPr lang="en-GB" sz="2600" dirty="0"/>
          </a:p>
        </p:txBody>
      </p:sp>
      <p:sp>
        <p:nvSpPr>
          <p:cNvPr id="2" name="Footer Placeholder 1"/>
          <p:cNvSpPr>
            <a:spLocks noGrp="1"/>
          </p:cNvSpPr>
          <p:nvPr>
            <p:ph type="ftr" sz="quarter" idx="11"/>
          </p:nvPr>
        </p:nvSpPr>
        <p:spPr>
          <a:xfrm>
            <a:off x="4038600" y="6498019"/>
            <a:ext cx="4114800" cy="365125"/>
          </a:xfrm>
        </p:spPr>
        <p:txBody>
          <a:bodyPr/>
          <a:lstStyle/>
          <a:p>
            <a:r>
              <a:rPr lang="en-GB" smtClean="0"/>
              <a:t>MET256: WEATHER FORECASTING AND OBSERVATION</a:t>
            </a:r>
            <a:endParaRPr lang="en-GB" dirty="0"/>
          </a:p>
        </p:txBody>
      </p:sp>
      <p:sp>
        <p:nvSpPr>
          <p:cNvPr id="4" name="Slide Number Placeholder 3"/>
          <p:cNvSpPr>
            <a:spLocks noGrp="1"/>
          </p:cNvSpPr>
          <p:nvPr>
            <p:ph type="sldNum" sz="quarter" idx="12"/>
          </p:nvPr>
        </p:nvSpPr>
        <p:spPr>
          <a:xfrm>
            <a:off x="9048483" y="6498019"/>
            <a:ext cx="2743200" cy="365125"/>
          </a:xfrm>
        </p:spPr>
        <p:txBody>
          <a:bodyPr/>
          <a:lstStyle/>
          <a:p>
            <a:fld id="{46CBDAFF-6F72-4DEC-A76B-3A5A3345B25A}" type="slidenum">
              <a:rPr lang="en-GB" smtClean="0"/>
              <a:t>4</a:t>
            </a:fld>
            <a:endParaRPr lang="en-GB" dirty="0"/>
          </a:p>
        </p:txBody>
      </p:sp>
      <p:sp>
        <p:nvSpPr>
          <p:cNvPr id="8" name="Rectangle 7"/>
          <p:cNvSpPr/>
          <p:nvPr/>
        </p:nvSpPr>
        <p:spPr>
          <a:xfrm>
            <a:off x="5125791" y="2527703"/>
            <a:ext cx="6671257" cy="3970318"/>
          </a:xfrm>
          <a:prstGeom prst="rect">
            <a:avLst/>
          </a:prstGeom>
          <a:solidFill>
            <a:schemeClr val="accent2">
              <a:lumMod val="20000"/>
              <a:lumOff val="80000"/>
            </a:schemeClr>
          </a:solidFill>
          <a:ln>
            <a:solidFill>
              <a:schemeClr val="tx1"/>
            </a:solidFill>
          </a:ln>
        </p:spPr>
        <p:txBody>
          <a:bodyPr wrap="square">
            <a:spAutoFit/>
          </a:bodyPr>
          <a:lstStyle/>
          <a:p>
            <a:pPr algn="just">
              <a:lnSpc>
                <a:spcPct val="150000"/>
              </a:lnSpc>
            </a:pPr>
            <a:r>
              <a:rPr lang="en-US" sz="2400" dirty="0">
                <a:solidFill>
                  <a:srgbClr val="1A171B"/>
                </a:solidFill>
                <a:latin typeface="Times New Roman" panose="02020603050405020304" pitchFamily="18" charset="0"/>
                <a:ea typeface="Calibri" panose="020F0502020204030204" pitchFamily="34" charset="0"/>
                <a:cs typeface="Times New Roman" panose="02020603050405020304" pitchFamily="18" charset="0"/>
              </a:rPr>
              <a:t>Initial calibrations of instruments will, in general, reveal departures from the ideal output, necessitating corrections to observed data during normal operations. It is important that the corrections should be retained with the instruments at the observing site and that clear guidance be given to observers for their use.</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1016" r="13381"/>
          <a:stretch/>
        </p:blipFill>
        <p:spPr>
          <a:xfrm>
            <a:off x="360607" y="2662369"/>
            <a:ext cx="4473503" cy="3835649"/>
          </a:xfrm>
          <a:prstGeom prst="rect">
            <a:avLst/>
          </a:prstGeom>
        </p:spPr>
      </p:pic>
    </p:spTree>
    <p:extLst>
      <p:ext uri="{BB962C8B-B14F-4D97-AF65-F5344CB8AC3E}">
        <p14:creationId xmlns:p14="http://schemas.microsoft.com/office/powerpoint/2010/main" val="19196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bg/>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1" uiExpand="1" build="allAtOnce"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28664" y="270459"/>
            <a:ext cx="5464175" cy="6044136"/>
          </a:xfrm>
          <a:prstGeom prst="rect">
            <a:avLst/>
          </a:prstGeom>
          <a:noFill/>
          <a:ln>
            <a:noFill/>
          </a:ln>
        </p:spPr>
      </p:pic>
      <p:sp>
        <p:nvSpPr>
          <p:cNvPr id="3" name="Rectangle 2"/>
          <p:cNvSpPr/>
          <p:nvPr/>
        </p:nvSpPr>
        <p:spPr>
          <a:xfrm>
            <a:off x="5505718" y="262374"/>
            <a:ext cx="6548907" cy="6093976"/>
          </a:xfrm>
          <a:prstGeom prst="rect">
            <a:avLst/>
          </a:prstGeom>
          <a:noFill/>
          <a:ln>
            <a:noFill/>
          </a:ln>
        </p:spPr>
        <p:txBody>
          <a:bodyPr wrap="square">
            <a:spAutoFit/>
          </a:bodyPr>
          <a:lstStyle/>
          <a:p>
            <a:pPr algn="just">
              <a:lnSpc>
                <a:spcPct val="150000"/>
              </a:lnSpc>
            </a:pPr>
            <a:r>
              <a:rPr lang="en-US" sz="2600" dirty="0" smtClean="0">
                <a:solidFill>
                  <a:srgbClr val="1A171B"/>
                </a:solidFill>
                <a:effectLst/>
                <a:latin typeface="Times New Roman" panose="02020603050405020304" pitchFamily="18" charset="0"/>
                <a:cs typeface="Times New Roman" panose="02020603050405020304" pitchFamily="18" charset="0"/>
              </a:rPr>
              <a:t>(a) Outdoor instruments should be installed on a level piece of ground, preferably no smaller than 25 m x 25 m where there are many installations, but in cases where there are relatively few installations (as in Figure on left) the area may be considerably smaller, </a:t>
            </a:r>
            <a:r>
              <a:rPr lang="en-US" sz="2600" dirty="0" err="1" smtClean="0">
                <a:solidFill>
                  <a:srgbClr val="1A171B"/>
                </a:solidFill>
                <a:effectLst/>
                <a:latin typeface="Times New Roman" panose="02020603050405020304" pitchFamily="18" charset="0"/>
                <a:cs typeface="Times New Roman" panose="02020603050405020304" pitchFamily="18" charset="0"/>
              </a:rPr>
              <a:t>eg</a:t>
            </a:r>
            <a:r>
              <a:rPr lang="en-US" sz="2600" dirty="0" smtClean="0">
                <a:solidFill>
                  <a:srgbClr val="1A171B"/>
                </a:solidFill>
                <a:effectLst/>
                <a:latin typeface="Times New Roman" panose="02020603050405020304" pitchFamily="18" charset="0"/>
                <a:cs typeface="Times New Roman" panose="02020603050405020304" pitchFamily="18" charset="0"/>
              </a:rPr>
              <a:t>., 10 m x 7 m (the enclosure). The ground should be covered with short grass or a surface representative of the locality, and surrounded by open to exclude unauthorized persons.</a:t>
            </a:r>
            <a:endParaRPr lang="en-US" sz="2600" dirty="0">
              <a:latin typeface="Times New Roman" panose="02020603050405020304" pitchFamily="18" charset="0"/>
              <a:cs typeface="Times New Roman" panose="02020603050405020304" pitchFamily="18" charset="0"/>
            </a:endParaRPr>
          </a:p>
        </p:txBody>
      </p:sp>
      <p:sp>
        <p:nvSpPr>
          <p:cNvPr id="4" name="Rectangle 3"/>
          <p:cNvSpPr/>
          <p:nvPr/>
        </p:nvSpPr>
        <p:spPr>
          <a:xfrm>
            <a:off x="230455" y="6263079"/>
            <a:ext cx="4895337" cy="553357"/>
          </a:xfrm>
          <a:prstGeom prst="rect">
            <a:avLst/>
          </a:prstGeom>
        </p:spPr>
        <p:txBody>
          <a:bodyPr wrap="square">
            <a:spAutoFit/>
          </a:bodyPr>
          <a:lstStyle/>
          <a:p>
            <a:pPr algn="just">
              <a:lnSpc>
                <a:spcPct val="107000"/>
              </a:lnSpc>
            </a:pPr>
            <a:r>
              <a:rPr lang="en-US" sz="1400" b="1" dirty="0" smtClean="0">
                <a:solidFill>
                  <a:srgbClr val="1A171B"/>
                </a:solidFill>
                <a:effectLst/>
                <a:latin typeface="Calibri" panose="020F0502020204030204" pitchFamily="34" charset="0"/>
                <a:ea typeface="StoneSans-Semibold"/>
                <a:cs typeface="StoneSans-Semibold"/>
              </a:rPr>
              <a:t>Layout of an observing station in the northern hemisphere showing minimum distances between installations</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D5E8931E-3325-4133-8C01-1A2B53BD362A}" type="slidenum">
              <a:rPr lang="en-US" smtClean="0"/>
              <a:t>5</a:t>
            </a:fld>
            <a:endParaRPr lang="en-US"/>
          </a:p>
        </p:txBody>
      </p:sp>
      <p:sp>
        <p:nvSpPr>
          <p:cNvPr id="5" name="Footer Placeholder 4"/>
          <p:cNvSpPr>
            <a:spLocks noGrp="1"/>
          </p:cNvSpPr>
          <p:nvPr>
            <p:ph type="ftr" sz="quarter" idx="11"/>
          </p:nvPr>
        </p:nvSpPr>
        <p:spPr>
          <a:xfrm>
            <a:off x="4444285" y="6492875"/>
            <a:ext cx="4114800" cy="365125"/>
          </a:xfrm>
        </p:spPr>
        <p:txBody>
          <a:bodyPr/>
          <a:lstStyle/>
          <a:p>
            <a:r>
              <a:rPr lang="en-GB" smtClean="0"/>
              <a:t>MET256: WEATHER FORECASTING AND OBSERVATION</a:t>
            </a:r>
            <a:endParaRPr lang="en-GB"/>
          </a:p>
        </p:txBody>
      </p:sp>
    </p:spTree>
    <p:extLst>
      <p:ext uri="{BB962C8B-B14F-4D97-AF65-F5344CB8AC3E}">
        <p14:creationId xmlns:p14="http://schemas.microsoft.com/office/powerpoint/2010/main" val="40083008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3793" y="3938713"/>
            <a:ext cx="11491892" cy="2600199"/>
          </a:xfrm>
          <a:prstGeom prst="rect">
            <a:avLst/>
          </a:prstGeom>
        </p:spPr>
        <p:txBody>
          <a:bodyPr wrap="square">
            <a:spAutoFit/>
          </a:bodyPr>
          <a:lstStyle/>
          <a:p>
            <a:pPr algn="just">
              <a:lnSpc>
                <a:spcPct val="150000"/>
              </a:lnSpc>
            </a:pPr>
            <a:r>
              <a:rPr lang="en-US" sz="2800" dirty="0" smtClean="0">
                <a:solidFill>
                  <a:srgbClr val="1A171B"/>
                </a:solidFill>
                <a:effectLst/>
                <a:latin typeface="Times New Roman" panose="02020603050405020304" pitchFamily="18" charset="0"/>
                <a:ea typeface="Calibri" panose="020F0502020204030204" pitchFamily="34" charset="0"/>
                <a:cs typeface="Times New Roman" panose="02020603050405020304" pitchFamily="18" charset="0"/>
              </a:rPr>
              <a:t>(c) The site should be well away from trees, buildings, walls or other obstructions. The distance of any such obstacle (including fencing) from the rain gauge should not be less than twice the height of the object above the rim of the gauge, and preferably four times the height.</a:t>
            </a:r>
            <a:endParaRPr lang="en-US" sz="2800" dirty="0" smtClean="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D5E8931E-3325-4133-8C01-1A2B53BD362A}" type="slidenum">
              <a:rPr lang="en-US" smtClean="0"/>
              <a:t>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234"/>
            <a:ext cx="5329885" cy="3905731"/>
          </a:xfrm>
          <a:prstGeom prst="rect">
            <a:avLst/>
          </a:prstGeom>
        </p:spPr>
      </p:pic>
      <p:sp>
        <p:nvSpPr>
          <p:cNvPr id="2" name="Rectangle 1"/>
          <p:cNvSpPr/>
          <p:nvPr/>
        </p:nvSpPr>
        <p:spPr>
          <a:xfrm>
            <a:off x="5164429" y="138235"/>
            <a:ext cx="6671256" cy="3246530"/>
          </a:xfrm>
          <a:prstGeom prst="rect">
            <a:avLst/>
          </a:prstGeom>
        </p:spPr>
        <p:txBody>
          <a:bodyPr wrap="square">
            <a:spAutoFit/>
          </a:bodyPr>
          <a:lstStyle/>
          <a:p>
            <a:pPr algn="just">
              <a:lnSpc>
                <a:spcPct val="150000"/>
              </a:lnSpc>
            </a:pPr>
            <a:r>
              <a:rPr lang="en-US" sz="2800" dirty="0">
                <a:solidFill>
                  <a:srgbClr val="1A171B"/>
                </a:solidFill>
                <a:latin typeface="Times New Roman" panose="02020603050405020304" pitchFamily="18" charset="0"/>
                <a:ea typeface="Calibri" panose="020F0502020204030204" pitchFamily="34" charset="0"/>
                <a:cs typeface="Times New Roman" panose="02020603050405020304" pitchFamily="18" charset="0"/>
              </a:rPr>
              <a:t>(b) There should be no steeply sloping ground in the vicinity, and the site should not be in a hollow. If these conditions are not met, the observations may show peculiarities of entirely local significance;</a:t>
            </a:r>
          </a:p>
        </p:txBody>
      </p:sp>
      <p:sp>
        <p:nvSpPr>
          <p:cNvPr id="7" name="Footer Placeholder 6"/>
          <p:cNvSpPr>
            <a:spLocks noGrp="1"/>
          </p:cNvSpPr>
          <p:nvPr>
            <p:ph type="ftr" sz="quarter" idx="11"/>
          </p:nvPr>
        </p:nvSpPr>
        <p:spPr/>
        <p:txBody>
          <a:bodyPr/>
          <a:lstStyle/>
          <a:p>
            <a:r>
              <a:rPr lang="en-GB" smtClean="0"/>
              <a:t>MET256: WEATHER FORECASTING AND OBSERVATION</a:t>
            </a:r>
            <a:endParaRPr lang="en-GB"/>
          </a:p>
        </p:txBody>
      </p:sp>
    </p:spTree>
    <p:extLst>
      <p:ext uri="{BB962C8B-B14F-4D97-AF65-F5344CB8AC3E}">
        <p14:creationId xmlns:p14="http://schemas.microsoft.com/office/powerpoint/2010/main" val="131839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37915" y="287827"/>
            <a:ext cx="6444534" cy="3970318"/>
          </a:xfrm>
          <a:prstGeom prst="rect">
            <a:avLst/>
          </a:prstGeom>
        </p:spPr>
        <p:txBody>
          <a:bodyPr wrap="square">
            <a:spAutoFit/>
          </a:bodyPr>
          <a:lstStyle/>
          <a:p>
            <a:pPr algn="just">
              <a:lnSpc>
                <a:spcPct val="150000"/>
              </a:lnSpc>
            </a:pPr>
            <a:r>
              <a:rPr lang="en-US" sz="2800" dirty="0" smtClean="0">
                <a:solidFill>
                  <a:srgbClr val="1A171B"/>
                </a:solidFill>
                <a:effectLst/>
                <a:latin typeface="Times New Roman" panose="02020603050405020304" pitchFamily="18" charset="0"/>
                <a:ea typeface="Calibri" panose="020F0502020204030204" pitchFamily="34" charset="0"/>
                <a:cs typeface="Times New Roman" panose="02020603050405020304" pitchFamily="18" charset="0"/>
              </a:rPr>
              <a:t>(d) Very open sites which are satisfactory for most instruments </a:t>
            </a:r>
            <a:r>
              <a:rPr lang="en-US" sz="2800" b="1" dirty="0" smtClean="0">
                <a:solidFill>
                  <a:srgbClr val="1A171B"/>
                </a:solidFill>
                <a:effectLst/>
                <a:latin typeface="Times New Roman" panose="02020603050405020304" pitchFamily="18" charset="0"/>
                <a:ea typeface="Calibri" panose="020F0502020204030204" pitchFamily="34" charset="0"/>
                <a:cs typeface="Times New Roman" panose="02020603050405020304" pitchFamily="18" charset="0"/>
              </a:rPr>
              <a:t>are unsuitable for rain gauges</a:t>
            </a:r>
            <a:r>
              <a:rPr lang="en-US" sz="2800" dirty="0" smtClean="0">
                <a:solidFill>
                  <a:srgbClr val="1A171B"/>
                </a:solidFill>
                <a:effectLst/>
                <a:latin typeface="Times New Roman" panose="02020603050405020304" pitchFamily="18" charset="0"/>
                <a:ea typeface="Calibri" panose="020F0502020204030204" pitchFamily="34" charset="0"/>
                <a:cs typeface="Times New Roman" panose="02020603050405020304" pitchFamily="18" charset="0"/>
              </a:rPr>
              <a:t>. For such sites, the rainfall catch is reduced in conditions other than light winds and some degree of shelter is needed;</a:t>
            </a:r>
          </a:p>
        </p:txBody>
      </p:sp>
      <p:sp>
        <p:nvSpPr>
          <p:cNvPr id="3" name="Slide Number Placeholder 2"/>
          <p:cNvSpPr>
            <a:spLocks noGrp="1"/>
          </p:cNvSpPr>
          <p:nvPr>
            <p:ph type="sldNum" sz="quarter" idx="12"/>
          </p:nvPr>
        </p:nvSpPr>
        <p:spPr/>
        <p:txBody>
          <a:bodyPr/>
          <a:lstStyle/>
          <a:p>
            <a:fld id="{D5E8931E-3325-4133-8C01-1A2B53BD362A}" type="slidenum">
              <a:rPr lang="en-US" smtClean="0"/>
              <a:t>7</a:t>
            </a:fld>
            <a:endParaRPr lang="en-US"/>
          </a:p>
        </p:txBody>
      </p:sp>
      <p:sp>
        <p:nvSpPr>
          <p:cNvPr id="5" name="Rectangle 4"/>
          <p:cNvSpPr/>
          <p:nvPr/>
        </p:nvSpPr>
        <p:spPr>
          <a:xfrm>
            <a:off x="228600" y="4240789"/>
            <a:ext cx="11753850" cy="1953868"/>
          </a:xfrm>
          <a:prstGeom prst="rect">
            <a:avLst/>
          </a:prstGeom>
        </p:spPr>
        <p:txBody>
          <a:bodyPr wrap="square">
            <a:spAutoFit/>
          </a:bodyPr>
          <a:lstStyle/>
          <a:p>
            <a:pPr algn="just">
              <a:lnSpc>
                <a:spcPct val="150000"/>
              </a:lnSpc>
            </a:pPr>
            <a:r>
              <a:rPr lang="en-US" sz="2800" dirty="0">
                <a:solidFill>
                  <a:srgbClr val="1A171B"/>
                </a:solidFill>
                <a:latin typeface="Times New Roman" panose="02020603050405020304" pitchFamily="18" charset="0"/>
                <a:ea typeface="Calibri" panose="020F0502020204030204" pitchFamily="34" charset="0"/>
                <a:cs typeface="Times New Roman" panose="02020603050405020304" pitchFamily="18" charset="0"/>
              </a:rPr>
              <a:t>(e) If in the instrument enclosure surroundings, maybe at some distance, objects like trees or buildings obstruct the horizon significantly, alternative viewpoints should be selected for observations of sunshine or radiation; </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182" y="380509"/>
            <a:ext cx="4662152" cy="3770127"/>
          </a:xfrm>
          <a:prstGeom prst="rect">
            <a:avLst/>
          </a:prstGeom>
        </p:spPr>
      </p:pic>
      <p:sp>
        <p:nvSpPr>
          <p:cNvPr id="8" name="Footer Placeholder 7"/>
          <p:cNvSpPr>
            <a:spLocks noGrp="1"/>
          </p:cNvSpPr>
          <p:nvPr>
            <p:ph type="ftr" sz="quarter" idx="11"/>
          </p:nvPr>
        </p:nvSpPr>
        <p:spPr/>
        <p:txBody>
          <a:bodyPr/>
          <a:lstStyle/>
          <a:p>
            <a:r>
              <a:rPr lang="en-GB" smtClean="0"/>
              <a:t>MET256: WEATHER FORECASTING AND OBSERVATION</a:t>
            </a:r>
            <a:endParaRPr lang="en-GB"/>
          </a:p>
        </p:txBody>
      </p:sp>
    </p:spTree>
    <p:extLst>
      <p:ext uri="{BB962C8B-B14F-4D97-AF65-F5344CB8AC3E}">
        <p14:creationId xmlns:p14="http://schemas.microsoft.com/office/powerpoint/2010/main" val="218887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7084" y="161894"/>
            <a:ext cx="11753850" cy="1220783"/>
          </a:xfrm>
          <a:prstGeom prst="rect">
            <a:avLst/>
          </a:prstGeom>
        </p:spPr>
        <p:txBody>
          <a:bodyPr wrap="square">
            <a:spAutoFit/>
          </a:bodyPr>
          <a:lstStyle/>
          <a:p>
            <a:pPr algn="just">
              <a:lnSpc>
                <a:spcPct val="150000"/>
              </a:lnSpc>
            </a:pPr>
            <a:r>
              <a:rPr lang="en-US" sz="2600" dirty="0" smtClean="0">
                <a:solidFill>
                  <a:srgbClr val="1A171B"/>
                </a:solidFill>
                <a:effectLst/>
                <a:latin typeface="Times New Roman" panose="02020603050405020304" pitchFamily="18" charset="0"/>
                <a:ea typeface="Calibri" panose="020F0502020204030204" pitchFamily="34" charset="0"/>
                <a:cs typeface="Times New Roman" panose="02020603050405020304" pitchFamily="18" charset="0"/>
              </a:rPr>
              <a:t>(f) The position used for observing cloud and visibility should be as open as possible and command the widest possible view of the sky and the surrounding country;</a:t>
            </a:r>
          </a:p>
        </p:txBody>
      </p:sp>
      <p:sp>
        <p:nvSpPr>
          <p:cNvPr id="3" name="Slide Number Placeholder 2"/>
          <p:cNvSpPr>
            <a:spLocks noGrp="1"/>
          </p:cNvSpPr>
          <p:nvPr>
            <p:ph type="sldNum" sz="quarter" idx="12"/>
          </p:nvPr>
        </p:nvSpPr>
        <p:spPr/>
        <p:txBody>
          <a:bodyPr/>
          <a:lstStyle/>
          <a:p>
            <a:fld id="{D5E8931E-3325-4133-8C01-1A2B53BD362A}" type="slidenum">
              <a:rPr lang="en-US" smtClean="0"/>
              <a:t>8</a:t>
            </a:fld>
            <a:endParaRPr lang="en-US"/>
          </a:p>
        </p:txBody>
      </p:sp>
      <p:sp>
        <p:nvSpPr>
          <p:cNvPr id="4" name="Rectangle 3"/>
          <p:cNvSpPr/>
          <p:nvPr/>
        </p:nvSpPr>
        <p:spPr>
          <a:xfrm>
            <a:off x="5339366" y="1600943"/>
            <a:ext cx="6542467" cy="3621441"/>
          </a:xfrm>
          <a:prstGeom prst="rect">
            <a:avLst/>
          </a:prstGeom>
        </p:spPr>
        <p:txBody>
          <a:bodyPr wrap="square">
            <a:spAutoFit/>
          </a:bodyPr>
          <a:lstStyle/>
          <a:p>
            <a:pPr algn="just">
              <a:lnSpc>
                <a:spcPct val="150000"/>
              </a:lnSpc>
            </a:pPr>
            <a:r>
              <a:rPr lang="en-US" sz="2600" dirty="0">
                <a:solidFill>
                  <a:srgbClr val="1A171B"/>
                </a:solidFill>
                <a:latin typeface="Times New Roman" panose="02020603050405020304" pitchFamily="18" charset="0"/>
                <a:ea typeface="Calibri" panose="020F0502020204030204" pitchFamily="34" charset="0"/>
                <a:cs typeface="Times New Roman" panose="02020603050405020304" pitchFamily="18" charset="0"/>
              </a:rPr>
              <a:t>(g) At coastal stations, it is desirable that the station command a view of the open sea. However, the station should not be too near the edge of a cliff because the wind eddies created by the cliff will affect the wind and precipitation measurements</a:t>
            </a:r>
            <a:r>
              <a:rPr lang="en-US" sz="2600" dirty="0" smtClean="0">
                <a:solidFill>
                  <a:srgbClr val="1A171B"/>
                </a:solidFill>
                <a:latin typeface="Times New Roman" panose="02020603050405020304" pitchFamily="18" charset="0"/>
                <a:ea typeface="Calibri" panose="020F0502020204030204" pitchFamily="34" charset="0"/>
                <a:cs typeface="Times New Roman" panose="02020603050405020304" pitchFamily="18" charset="0"/>
              </a:rPr>
              <a:t>;</a:t>
            </a:r>
            <a:endParaRPr lang="en-US" sz="2600" dirty="0">
              <a:solidFill>
                <a:srgbClr val="1A171B"/>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4"/>
          <p:cNvSpPr/>
          <p:nvPr/>
        </p:nvSpPr>
        <p:spPr>
          <a:xfrm>
            <a:off x="177084" y="5404947"/>
            <a:ext cx="11753849" cy="1220783"/>
          </a:xfrm>
          <a:prstGeom prst="rect">
            <a:avLst/>
          </a:prstGeom>
        </p:spPr>
        <p:txBody>
          <a:bodyPr wrap="square">
            <a:spAutoFit/>
          </a:bodyPr>
          <a:lstStyle/>
          <a:p>
            <a:pPr algn="just">
              <a:lnSpc>
                <a:spcPct val="150000"/>
              </a:lnSpc>
            </a:pPr>
            <a:r>
              <a:rPr lang="en-US" sz="2600" dirty="0">
                <a:solidFill>
                  <a:srgbClr val="1A171B"/>
                </a:solidFill>
                <a:latin typeface="Times New Roman" panose="02020603050405020304" pitchFamily="18" charset="0"/>
                <a:ea typeface="Calibri" panose="020F0502020204030204" pitchFamily="34" charset="0"/>
                <a:cs typeface="Times New Roman" panose="02020603050405020304" pitchFamily="18" charset="0"/>
              </a:rPr>
              <a:t>(h) Night observations of cloud and visibility are best made from a site unaffected by extraneous lighting.</a:t>
            </a:r>
            <a:endParaRPr lang="en-US" sz="26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083" y="1829213"/>
            <a:ext cx="5000223" cy="3333482"/>
          </a:xfrm>
          <a:prstGeom prst="rect">
            <a:avLst/>
          </a:prstGeom>
        </p:spPr>
      </p:pic>
      <p:sp>
        <p:nvSpPr>
          <p:cNvPr id="7" name="Footer Placeholder 6"/>
          <p:cNvSpPr>
            <a:spLocks noGrp="1"/>
          </p:cNvSpPr>
          <p:nvPr>
            <p:ph type="ftr" sz="quarter" idx="11"/>
          </p:nvPr>
        </p:nvSpPr>
        <p:spPr/>
        <p:txBody>
          <a:bodyPr/>
          <a:lstStyle/>
          <a:p>
            <a:r>
              <a:rPr lang="en-GB" smtClean="0"/>
              <a:t>MET256: WEATHER FORECASTING AND OBSERVATION</a:t>
            </a:r>
            <a:endParaRPr lang="en-GB"/>
          </a:p>
        </p:txBody>
      </p:sp>
    </p:spTree>
    <p:extLst>
      <p:ext uri="{BB962C8B-B14F-4D97-AF65-F5344CB8AC3E}">
        <p14:creationId xmlns:p14="http://schemas.microsoft.com/office/powerpoint/2010/main" val="321616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7408" y="321973"/>
            <a:ext cx="9337183" cy="4056845"/>
          </a:xfrm>
          <a:prstGeom prst="rect">
            <a:avLst/>
          </a:prstGeom>
        </p:spPr>
      </p:pic>
      <p:sp>
        <p:nvSpPr>
          <p:cNvPr id="2" name="Footer Placeholder 1"/>
          <p:cNvSpPr>
            <a:spLocks noGrp="1"/>
          </p:cNvSpPr>
          <p:nvPr>
            <p:ph type="ftr" sz="quarter" idx="11"/>
          </p:nvPr>
        </p:nvSpPr>
        <p:spPr/>
        <p:txBody>
          <a:bodyPr/>
          <a:lstStyle/>
          <a:p>
            <a:r>
              <a:rPr lang="en-GB" smtClean="0"/>
              <a:t>MET256: WEATHER FORECASTING AND OBSERVATION</a:t>
            </a:r>
            <a:endParaRPr lang="en-GB"/>
          </a:p>
        </p:txBody>
      </p:sp>
      <p:sp>
        <p:nvSpPr>
          <p:cNvPr id="3" name="Slide Number Placeholder 2"/>
          <p:cNvSpPr>
            <a:spLocks noGrp="1"/>
          </p:cNvSpPr>
          <p:nvPr>
            <p:ph type="sldNum" sz="quarter" idx="12"/>
          </p:nvPr>
        </p:nvSpPr>
        <p:spPr/>
        <p:txBody>
          <a:bodyPr/>
          <a:lstStyle/>
          <a:p>
            <a:fld id="{46CBDAFF-6F72-4DEC-A76B-3A5A3345B25A}" type="slidenum">
              <a:rPr lang="en-GB" smtClean="0"/>
              <a:t>9</a:t>
            </a:fld>
            <a:endParaRPr lang="en-GB"/>
          </a:p>
        </p:txBody>
      </p:sp>
      <p:sp>
        <p:nvSpPr>
          <p:cNvPr id="5" name="Subtitle 2"/>
          <p:cNvSpPr txBox="1">
            <a:spLocks/>
          </p:cNvSpPr>
          <p:nvPr/>
        </p:nvSpPr>
        <p:spPr>
          <a:xfrm>
            <a:off x="570962" y="4185633"/>
            <a:ext cx="11050074" cy="1680215"/>
          </a:xfrm>
          <a:prstGeom prst="rect">
            <a:avLst/>
          </a:prstGeom>
          <a:solidFill>
            <a:schemeClr val="accent6">
              <a:lumMod val="60000"/>
              <a:lumOff val="40000"/>
            </a:schemeClr>
          </a:solidFill>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GB" sz="4400" b="1" dirty="0">
                <a:solidFill>
                  <a:srgbClr val="FF0000"/>
                </a:solidFill>
              </a:rPr>
              <a:t>Class </a:t>
            </a:r>
            <a:r>
              <a:rPr lang="en-GB" sz="4400" b="1" dirty="0" smtClean="0">
                <a:solidFill>
                  <a:srgbClr val="FF0000"/>
                </a:solidFill>
              </a:rPr>
              <a:t>Discussion</a:t>
            </a:r>
          </a:p>
          <a:p>
            <a:pPr marL="514350" indent="-514350" algn="just">
              <a:buFont typeface="+mj-lt"/>
              <a:buAutoNum type="romanLcPeriod"/>
            </a:pPr>
            <a:r>
              <a:rPr lang="en-US" b="1" i="1" dirty="0" smtClean="0">
                <a:ea typeface="Times New Roman" panose="02020603050405020304" pitchFamily="18" charset="0"/>
                <a:cs typeface="Times New Roman" panose="02020603050405020304" pitchFamily="18" charset="0"/>
              </a:rPr>
              <a:t>Class </a:t>
            </a:r>
            <a:r>
              <a:rPr lang="en-US" b="1" i="1" dirty="0">
                <a:ea typeface="Times New Roman" panose="02020603050405020304" pitchFamily="18" charset="0"/>
                <a:cs typeface="Times New Roman" panose="02020603050405020304" pitchFamily="18" charset="0"/>
              </a:rPr>
              <a:t>to identify some surface observation elements, their measuring instruments and measurement approach.</a:t>
            </a:r>
          </a:p>
        </p:txBody>
      </p:sp>
    </p:spTree>
    <p:extLst>
      <p:ext uri="{BB962C8B-B14F-4D97-AF65-F5344CB8AC3E}">
        <p14:creationId xmlns:p14="http://schemas.microsoft.com/office/powerpoint/2010/main" val="1203731960"/>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18930</TotalTime>
  <Words>2817</Words>
  <Application>Microsoft Office PowerPoint</Application>
  <PresentationFormat>Widescreen</PresentationFormat>
  <Paragraphs>250</Paragraphs>
  <Slides>32</Slides>
  <Notes>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32</vt:i4>
      </vt:variant>
    </vt:vector>
  </HeadingPairs>
  <TitlesOfParts>
    <vt:vector size="44" baseType="lpstr">
      <vt:lpstr>Arial</vt:lpstr>
      <vt:lpstr>Arial Black</vt:lpstr>
      <vt:lpstr>Calibri</vt:lpstr>
      <vt:lpstr>Calibri Light</vt:lpstr>
      <vt:lpstr>Garamond</vt:lpstr>
      <vt:lpstr>StoneSans-Bold</vt:lpstr>
      <vt:lpstr>StoneSans-Semibold</vt:lpstr>
      <vt:lpstr>StoneSerif</vt:lpstr>
      <vt:lpstr>Times New Roman</vt:lpstr>
      <vt:lpstr>Wingdings</vt:lpstr>
      <vt:lpstr>Office Theme</vt:lpstr>
      <vt:lpstr>Organic</vt:lpstr>
      <vt:lpstr>PowerPoint Presentation</vt:lpstr>
      <vt:lpstr>LECTURE    2</vt:lpstr>
      <vt:lpstr>General requirements of Meteorological Instruments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 OF LECTURE</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 361: Tropical Meteorology</dc:title>
  <dc:creator>HP</dc:creator>
  <cp:lastModifiedBy>HP</cp:lastModifiedBy>
  <cp:revision>204</cp:revision>
  <dcterms:created xsi:type="dcterms:W3CDTF">2019-09-04T12:24:24Z</dcterms:created>
  <dcterms:modified xsi:type="dcterms:W3CDTF">2020-01-29T16:40:22Z</dcterms:modified>
</cp:coreProperties>
</file>